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4" r:id="rId18"/>
    <p:sldId id="273" r:id="rId19"/>
    <p:sldId id="275" r:id="rId20"/>
    <p:sldId id="279" r:id="rId21"/>
    <p:sldId id="276"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autoAdjust="0"/>
    <p:restoredTop sz="94595" autoAdjust="0"/>
  </p:normalViewPr>
  <p:slideViewPr>
    <p:cSldViewPr>
      <p:cViewPr>
        <p:scale>
          <a:sx n="77" d="100"/>
          <a:sy n="77" d="100"/>
        </p:scale>
        <p:origin x="-1170" y="-42"/>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A17400-E698-44A6-9482-6DCEFC0F3F76}" type="datetimeFigureOut">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2887716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A17400-E698-44A6-9482-6DCEFC0F3F76}" type="datetimeFigureOut">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21014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A17400-E698-44A6-9482-6DCEFC0F3F76}" type="datetimeFigureOut">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867118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A17400-E698-44A6-9482-6DCEFC0F3F76}" type="datetimeFigureOut">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3107590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A17400-E698-44A6-9482-6DCEFC0F3F76}" type="datetimeFigureOut">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1596539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A17400-E698-44A6-9482-6DCEFC0F3F76}" type="datetimeFigureOut">
              <a:rPr lang="en-US" smtClean="0"/>
              <a:pPr/>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2897586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A17400-E698-44A6-9482-6DCEFC0F3F76}" type="datetimeFigureOut">
              <a:rPr lang="en-US" smtClean="0"/>
              <a:pPr/>
              <a:t>9/19/2016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213146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A17400-E698-44A6-9482-6DCEFC0F3F76}" type="datetimeFigureOut">
              <a:rPr lang="en-US" smtClean="0"/>
              <a:pPr/>
              <a:t>9/19/2016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1015147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A17400-E698-44A6-9482-6DCEFC0F3F76}" type="datetimeFigureOut">
              <a:rPr lang="en-US" smtClean="0"/>
              <a:pPr/>
              <a:t>9/19/2016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643690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A17400-E698-44A6-9482-6DCEFC0F3F76}" type="datetimeFigureOut">
              <a:rPr lang="en-US" smtClean="0"/>
              <a:pPr/>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4222500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A17400-E698-44A6-9482-6DCEFC0F3F76}" type="datetimeFigureOut">
              <a:rPr lang="en-US" smtClean="0"/>
              <a:pPr/>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9D255E-C258-4F64-A89A-5DC134501973}" type="slidenum">
              <a:rPr lang="en-US" smtClean="0"/>
              <a:pPr/>
              <a:t>‹#›</a:t>
            </a:fld>
            <a:endParaRPr lang="en-US"/>
          </a:p>
        </p:txBody>
      </p:sp>
    </p:spTree>
    <p:extLst>
      <p:ext uri="{BB962C8B-B14F-4D97-AF65-F5344CB8AC3E}">
        <p14:creationId xmlns:p14="http://schemas.microsoft.com/office/powerpoint/2010/main" val="354215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A17400-E698-44A6-9482-6DCEFC0F3F76}" type="datetimeFigureOut">
              <a:rPr lang="en-US" smtClean="0"/>
              <a:pPr/>
              <a:t>9/19/2016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9D255E-C258-4F64-A89A-5DC134501973}" type="slidenum">
              <a:rPr lang="en-US" smtClean="0"/>
              <a:pPr/>
              <a:t>‹#›</a:t>
            </a:fld>
            <a:endParaRPr lang="en-US"/>
          </a:p>
        </p:txBody>
      </p:sp>
    </p:spTree>
    <p:extLst>
      <p:ext uri="{BB962C8B-B14F-4D97-AF65-F5344CB8AC3E}">
        <p14:creationId xmlns:p14="http://schemas.microsoft.com/office/powerpoint/2010/main" val="2536082084"/>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158" y="3286124"/>
            <a:ext cx="8501090" cy="771532"/>
          </a:xfrm>
        </p:spPr>
        <p:txBody>
          <a:bodyPr>
            <a:normAutofit fontScale="90000"/>
          </a:bodyPr>
          <a:lstStyle/>
          <a:p>
            <a:pPr algn="ctr"/>
            <a:r>
              <a:rPr lang="sr-Latn-RS" sz="4800" b="1" dirty="0" smtClean="0">
                <a:solidFill>
                  <a:schemeClr val="accent1">
                    <a:lumMod val="75000"/>
                  </a:schemeClr>
                </a:solidFill>
                <a:effectLst/>
                <a:latin typeface="Times New Roman" pitchFamily="18" charset="0"/>
                <a:cs typeface="Times New Roman" pitchFamily="18" charset="0"/>
              </a:rPr>
              <a:t/>
            </a:r>
            <a:br>
              <a:rPr lang="sr-Latn-RS" sz="4800" b="1" dirty="0" smtClean="0">
                <a:solidFill>
                  <a:schemeClr val="accent1">
                    <a:lumMod val="75000"/>
                  </a:schemeClr>
                </a:solidFill>
                <a:effectLst/>
                <a:latin typeface="Times New Roman" pitchFamily="18" charset="0"/>
                <a:cs typeface="Times New Roman" pitchFamily="18" charset="0"/>
              </a:rPr>
            </a:br>
            <a:r>
              <a:rPr lang="sr-Latn-RS" sz="4800" b="1" dirty="0">
                <a:solidFill>
                  <a:schemeClr val="accent1">
                    <a:lumMod val="75000"/>
                  </a:schemeClr>
                </a:solidFill>
                <a:latin typeface="Times New Roman" pitchFamily="18" charset="0"/>
                <a:cs typeface="Times New Roman" pitchFamily="18" charset="0"/>
              </a:rPr>
              <a:t/>
            </a:r>
            <a:br>
              <a:rPr lang="sr-Latn-RS" sz="4800" b="1" dirty="0">
                <a:solidFill>
                  <a:schemeClr val="accent1">
                    <a:lumMod val="75000"/>
                  </a:schemeClr>
                </a:solidFill>
                <a:latin typeface="Times New Roman" pitchFamily="18" charset="0"/>
                <a:cs typeface="Times New Roman" pitchFamily="18" charset="0"/>
              </a:rPr>
            </a:br>
            <a:r>
              <a:rPr lang="sr-Latn-RS" sz="4800" b="1" dirty="0" smtClean="0">
                <a:solidFill>
                  <a:schemeClr val="accent1">
                    <a:lumMod val="75000"/>
                  </a:schemeClr>
                </a:solidFill>
                <a:effectLst/>
                <a:latin typeface="Times New Roman" pitchFamily="18" charset="0"/>
                <a:cs typeface="Times New Roman" pitchFamily="18" charset="0"/>
              </a:rPr>
              <a:t>M</a:t>
            </a:r>
            <a:r>
              <a:rPr lang="sr-Cyrl-RS" sz="4800" b="1" dirty="0" smtClean="0">
                <a:solidFill>
                  <a:schemeClr val="accent1">
                    <a:lumMod val="75000"/>
                  </a:schemeClr>
                </a:solidFill>
                <a:effectLst/>
                <a:latin typeface="Times New Roman" pitchFamily="18" charset="0"/>
                <a:cs typeface="Times New Roman" pitchFamily="18" charset="0"/>
              </a:rPr>
              <a:t>енаџментска </a:t>
            </a:r>
            <a:r>
              <a:rPr lang="sr-Cyrl-RS" sz="4800" b="1" dirty="0" smtClean="0">
                <a:solidFill>
                  <a:schemeClr val="accent1">
                    <a:lumMod val="75000"/>
                  </a:schemeClr>
                </a:solidFill>
                <a:effectLst/>
                <a:latin typeface="Times New Roman" pitchFamily="18" charset="0"/>
                <a:cs typeface="Times New Roman" pitchFamily="18" charset="0"/>
              </a:rPr>
              <a:t>контрола</a:t>
            </a:r>
            <a:r>
              <a:rPr lang="sr-Latn-RS" sz="4800" b="1" dirty="0" smtClean="0">
                <a:solidFill>
                  <a:schemeClr val="accent1">
                    <a:lumMod val="75000"/>
                  </a:schemeClr>
                </a:solidFill>
                <a:effectLst/>
                <a:latin typeface="Times New Roman" pitchFamily="18" charset="0"/>
                <a:cs typeface="Times New Roman" pitchFamily="18" charset="0"/>
              </a:rPr>
              <a:t/>
            </a:r>
            <a:br>
              <a:rPr lang="sr-Latn-RS" sz="4800" b="1" dirty="0" smtClean="0">
                <a:solidFill>
                  <a:schemeClr val="accent1">
                    <a:lumMod val="75000"/>
                  </a:schemeClr>
                </a:solidFill>
                <a:effectLst/>
                <a:latin typeface="Times New Roman" pitchFamily="18" charset="0"/>
                <a:cs typeface="Times New Roman" pitchFamily="18" charset="0"/>
              </a:rPr>
            </a:br>
            <a:endParaRPr lang="en-US" sz="4800" b="1" dirty="0">
              <a:solidFill>
                <a:schemeClr val="accent1">
                  <a:lumMod val="75000"/>
                </a:schemeClr>
              </a:solidFill>
              <a:effectLst/>
              <a:latin typeface="Times New Roman" pitchFamily="18" charset="0"/>
              <a:cs typeface="Times New Roman" pitchFamily="18" charset="0"/>
            </a:endParaRPr>
          </a:p>
        </p:txBody>
      </p:sp>
      <p:sp>
        <p:nvSpPr>
          <p:cNvPr id="3" name="Subtitle 2"/>
          <p:cNvSpPr>
            <a:spLocks noGrp="1"/>
          </p:cNvSpPr>
          <p:nvPr>
            <p:ph type="subTitle" idx="1"/>
          </p:nvPr>
        </p:nvSpPr>
        <p:spPr>
          <a:xfrm>
            <a:off x="533400" y="428604"/>
            <a:ext cx="8110566" cy="857256"/>
          </a:xfrm>
        </p:spPr>
        <p:txBody>
          <a:bodyPr>
            <a:normAutofit fontScale="92500" lnSpcReduction="20000"/>
          </a:bodyPr>
          <a:lstStyle/>
          <a:p>
            <a:pPr algn="ctr"/>
            <a:r>
              <a:rPr lang="sr-Cyrl-RS" dirty="0" smtClean="0">
                <a:latin typeface="Times New Roman" pitchFamily="18" charset="0"/>
                <a:cs typeface="Times New Roman" pitchFamily="18" charset="0"/>
              </a:rPr>
              <a:t>ФАКУЛТЕТ МЕДИЦИНСКИХ НАУКА УНИВЕРЗИТЕТА У КРАГУЈЕВЦУ</a:t>
            </a:r>
            <a:endParaRPr lang="sr-Cyrl-RS" dirty="0" smtClean="0">
              <a:latin typeface="Times New Roman" pitchFamily="18" charset="0"/>
              <a:cs typeface="Times New Roman" pitchFamily="18" charset="0"/>
            </a:endParaRPr>
          </a:p>
        </p:txBody>
      </p:sp>
      <p:pic>
        <p:nvPicPr>
          <p:cNvPr id="7" name="Picture 6" descr="fakultet-medicinskih-nauka.jpg"/>
          <p:cNvPicPr>
            <a:picLocks noChangeAspect="1"/>
          </p:cNvPicPr>
          <p:nvPr/>
        </p:nvPicPr>
        <p:blipFill>
          <a:blip r:embed="rId2"/>
          <a:stretch>
            <a:fillRect/>
          </a:stretch>
        </p:blipFill>
        <p:spPr>
          <a:xfrm>
            <a:off x="3286116" y="1357298"/>
            <a:ext cx="2286016" cy="17145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85720" y="267494"/>
            <a:ext cx="8401080" cy="1399032"/>
          </a:xfrm>
        </p:spPr>
        <p:txBody>
          <a:bodyPr>
            <a:normAutofit/>
          </a:bodyPr>
          <a:lstStyle/>
          <a:p>
            <a:pPr algn="ctr"/>
            <a:r>
              <a:rPr lang="sr-Cyrl-RS" sz="4000" dirty="0" smtClean="0">
                <a:solidFill>
                  <a:schemeClr val="accent1">
                    <a:lumMod val="75000"/>
                  </a:schemeClr>
                </a:solidFill>
                <a:latin typeface="Times New Roman" pitchFamily="18" charset="0"/>
                <a:cs typeface="Times New Roman" pitchFamily="18" charset="0"/>
              </a:rPr>
              <a:t>Менаџментска контрола</a:t>
            </a:r>
            <a:endParaRPr lang="en-US" sz="4000" dirty="0">
              <a:solidFill>
                <a:schemeClr val="accent1">
                  <a:lumMod val="75000"/>
                </a:schemeClr>
              </a:solidFill>
              <a:latin typeface="Times New Roman" pitchFamily="18" charset="0"/>
              <a:cs typeface="Times New Roman" pitchFamily="18" charset="0"/>
            </a:endParaRPr>
          </a:p>
        </p:txBody>
      </p:sp>
      <p:sp>
        <p:nvSpPr>
          <p:cNvPr id="8" name="Content Placeholder 7"/>
          <p:cNvSpPr>
            <a:spLocks noGrp="1"/>
          </p:cNvSpPr>
          <p:nvPr>
            <p:ph idx="1"/>
          </p:nvPr>
        </p:nvSpPr>
        <p:spPr>
          <a:xfrm>
            <a:off x="0" y="1714488"/>
            <a:ext cx="8858280" cy="1903382"/>
          </a:xfrm>
        </p:spPr>
        <p:txBody>
          <a:bodyPr>
            <a:normAutofit/>
          </a:bodyPr>
          <a:lstStyle/>
          <a:p>
            <a:pPr algn="just">
              <a:buFont typeface="Wingdings" pitchFamily="2" charset="2"/>
              <a:buChar char="Ø"/>
            </a:pPr>
            <a:r>
              <a:rPr lang="sr-Cyrl-RS" sz="2300" dirty="0" smtClean="0">
                <a:latin typeface="Times New Roman" pitchFamily="18" charset="0"/>
                <a:cs typeface="Times New Roman" pitchFamily="18" charset="0"/>
              </a:rPr>
              <a:t>Контрола руковођења (менаџмент контрола) је једноставно процес који менаџери користе да би проверили да ли су средства обезбеђена и да ли се користе ефективно и ефикасно за постизање специфичних циљева организације/установе. </a:t>
            </a:r>
          </a:p>
          <a:p>
            <a:pPr>
              <a:buNone/>
            </a:pPr>
            <a:endParaRPr lang="sr-Cyrl-RS" sz="2300" dirty="0" smtClean="0">
              <a:latin typeface="Times New Roman" pitchFamily="18" charset="0"/>
              <a:cs typeface="Times New Roman" pitchFamily="18" charset="0"/>
            </a:endParaRPr>
          </a:p>
        </p:txBody>
      </p:sp>
      <p:sp>
        <p:nvSpPr>
          <p:cNvPr id="5" name="TextBox 4"/>
          <p:cNvSpPr txBox="1"/>
          <p:nvPr/>
        </p:nvSpPr>
        <p:spPr>
          <a:xfrm>
            <a:off x="428596" y="3571876"/>
            <a:ext cx="8429684" cy="2923877"/>
          </a:xfrm>
          <a:prstGeom prst="rect">
            <a:avLst/>
          </a:prstGeom>
          <a:noFill/>
          <a:ln w="38100">
            <a:solidFill>
              <a:schemeClr val="accent1">
                <a:lumMod val="75000"/>
              </a:schemeClr>
            </a:solidFill>
          </a:ln>
        </p:spPr>
        <p:txBody>
          <a:bodyPr wrap="square" rtlCol="0">
            <a:spAutoFit/>
          </a:bodyPr>
          <a:lstStyle/>
          <a:p>
            <a:pPr algn="just"/>
            <a:r>
              <a:rPr lang="sr-Cyrl-RS" sz="2300" dirty="0" smtClean="0">
                <a:latin typeface="Times New Roman" pitchFamily="18" charset="0"/>
                <a:cs typeface="Times New Roman" pitchFamily="18" charset="0"/>
              </a:rPr>
              <a:t>Менаџмент контрола је, значи, један систематски напор да се успоставе стандарди извршења са циљевима плана, да се дефинише информативна повратна спрега, да се упореде стварни резултати да претходно дефинисаним стандардима, да се одреде количина и значај одступања, као и да се предузму одговарајуће акције потребне ради коришћења свих расположивих средстава организације на ефикасан и ефективан начин, како би се остварили циљеву.</a:t>
            </a:r>
            <a:endParaRPr lang="en-US" sz="23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67494"/>
            <a:ext cx="8401080" cy="1399032"/>
          </a:xfrm>
        </p:spPr>
        <p:txBody>
          <a:bodyPr>
            <a:normAutofit/>
          </a:bodyPr>
          <a:lstStyle/>
          <a:p>
            <a:r>
              <a:rPr lang="sr-Cyrl-RS" sz="3200" dirty="0" smtClean="0">
                <a:solidFill>
                  <a:schemeClr val="accent1">
                    <a:lumMod val="75000"/>
                  </a:schemeClr>
                </a:solidFill>
                <a:latin typeface="Times New Roman" pitchFamily="18" charset="0"/>
                <a:cs typeface="Times New Roman" pitchFamily="18" charset="0"/>
              </a:rPr>
              <a:t>Графикон: процес контроле према Моклеру</a:t>
            </a:r>
            <a:endParaRPr lang="en-US" sz="3200" dirty="0">
              <a:solidFill>
                <a:schemeClr val="accent1">
                  <a:lumMod val="75000"/>
                </a:schemeClr>
              </a:solidFill>
              <a:latin typeface="Times New Roman" pitchFamily="18" charset="0"/>
              <a:cs typeface="Times New Roman" pitchFamily="18" charset="0"/>
            </a:endParaRPr>
          </a:p>
        </p:txBody>
      </p:sp>
      <p:pic>
        <p:nvPicPr>
          <p:cNvPr id="6" name="Content Placeholder 5" descr="Proces kontrole.JPG"/>
          <p:cNvPicPr>
            <a:picLocks noGrp="1" noChangeAspect="1"/>
          </p:cNvPicPr>
          <p:nvPr>
            <p:ph idx="1"/>
          </p:nvPr>
        </p:nvPicPr>
        <p:blipFill>
          <a:blip r:embed="rId2"/>
          <a:stretch>
            <a:fillRect/>
          </a:stretch>
        </p:blipFill>
        <p:spPr>
          <a:xfrm>
            <a:off x="285720" y="2214554"/>
            <a:ext cx="8565732" cy="292895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401080" cy="1399032"/>
          </a:xfrm>
        </p:spPr>
        <p:txBody>
          <a:bodyPr>
            <a:normAutofit/>
          </a:bodyPr>
          <a:lstStyle/>
          <a:p>
            <a:pPr algn="ctr"/>
            <a:r>
              <a:rPr lang="sr-Cyrl-RS" sz="4000" dirty="0" smtClean="0">
                <a:solidFill>
                  <a:schemeClr val="accent1">
                    <a:lumMod val="75000"/>
                  </a:schemeClr>
                </a:solidFill>
                <a:latin typeface="Times New Roman" pitchFamily="18" charset="0"/>
                <a:cs typeface="Times New Roman" pitchFamily="18" charset="0"/>
              </a:rPr>
              <a:t>Врсте контроле</a:t>
            </a:r>
            <a:endParaRPr lang="en-US" sz="4000" dirty="0">
              <a:solidFill>
                <a:schemeClr val="accent1">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42844" y="1285860"/>
            <a:ext cx="8715436" cy="5572140"/>
          </a:xfrm>
        </p:spPr>
        <p:txBody>
          <a:bodyPr>
            <a:normAutofit fontScale="55000" lnSpcReduction="20000"/>
          </a:bodyPr>
          <a:lstStyle/>
          <a:p>
            <a:pPr lvl="0" algn="just">
              <a:buNone/>
            </a:pPr>
            <a:r>
              <a:rPr lang="sr-Cyrl-CS" sz="3700" b="1" dirty="0" smtClean="0">
                <a:latin typeface="Times New Roman" pitchFamily="18" charset="0"/>
                <a:cs typeface="Times New Roman" pitchFamily="18" charset="0"/>
              </a:rPr>
              <a:t>   </a:t>
            </a:r>
            <a:r>
              <a:rPr lang="sr-Cyrl-CS" sz="4200" b="1" dirty="0" smtClean="0">
                <a:latin typeface="Times New Roman" pitchFamily="18" charset="0"/>
                <a:cs typeface="Times New Roman" pitchFamily="18" charset="0"/>
              </a:rPr>
              <a:t>Према времену обављања, контрола се дели на</a:t>
            </a:r>
            <a:r>
              <a:rPr lang="sr-Cyrl-CS" sz="4200" dirty="0" smtClean="0">
                <a:latin typeface="Times New Roman" pitchFamily="18" charset="0"/>
                <a:cs typeface="Times New Roman" pitchFamily="18" charset="0"/>
              </a:rPr>
              <a:t>:</a:t>
            </a:r>
          </a:p>
          <a:p>
            <a:pPr lvl="0" algn="just">
              <a:buNone/>
            </a:pPr>
            <a:endParaRPr lang="en-US" sz="4200" dirty="0" smtClean="0">
              <a:latin typeface="Times New Roman" pitchFamily="18" charset="0"/>
              <a:cs typeface="Times New Roman" pitchFamily="18" charset="0"/>
            </a:endParaRPr>
          </a:p>
          <a:p>
            <a:pPr marL="457200" lvl="0" indent="-457200" algn="just">
              <a:buFont typeface="Wingdings" pitchFamily="2" charset="2"/>
              <a:buChar char="Ø"/>
            </a:pPr>
            <a:r>
              <a:rPr lang="sr-Cyrl-CS" sz="4200" b="1" dirty="0" smtClean="0">
                <a:latin typeface="Times New Roman" pitchFamily="18" charset="0"/>
                <a:cs typeface="Times New Roman" pitchFamily="18" charset="0"/>
              </a:rPr>
              <a:t>претходну контролу </a:t>
            </a:r>
            <a:r>
              <a:rPr lang="sr-Cyrl-CS" sz="4200" dirty="0" smtClean="0">
                <a:latin typeface="Times New Roman" pitchFamily="18" charset="0"/>
                <a:cs typeface="Times New Roman" pitchFamily="18" charset="0"/>
              </a:rPr>
              <a:t>(превентивна, прелиминарна контрола) – контрола која се спроводи пре почетка предвиђене активности;</a:t>
            </a:r>
          </a:p>
          <a:p>
            <a:pPr marL="457200" lvl="0" indent="-457200" algn="just">
              <a:buFont typeface="Wingdings" pitchFamily="2" charset="2"/>
              <a:buChar char="Ø"/>
            </a:pPr>
            <a:endParaRPr lang="en-US" sz="4200" dirty="0" smtClean="0">
              <a:latin typeface="Times New Roman" pitchFamily="18" charset="0"/>
              <a:cs typeface="Times New Roman" pitchFamily="18" charset="0"/>
            </a:endParaRPr>
          </a:p>
          <a:p>
            <a:pPr marL="457200" lvl="0" indent="-457200" algn="just">
              <a:buFont typeface="Wingdings" pitchFamily="2" charset="2"/>
              <a:buChar char="Ø"/>
            </a:pPr>
            <a:r>
              <a:rPr lang="sr-Cyrl-CS" sz="4200" b="1" dirty="0" smtClean="0">
                <a:latin typeface="Times New Roman" pitchFamily="18" charset="0"/>
                <a:cs typeface="Times New Roman" pitchFamily="18" charset="0"/>
              </a:rPr>
              <a:t>текућу контролу </a:t>
            </a:r>
            <a:r>
              <a:rPr lang="sr-Cyrl-CS" sz="4200" dirty="0" smtClean="0">
                <a:latin typeface="Times New Roman" pitchFamily="18" charset="0"/>
                <a:cs typeface="Times New Roman" pitchFamily="18" charset="0"/>
              </a:rPr>
              <a:t>(кибернетска контрола) – контрола која делује у току саме активности, пре него што се она завршила (благовремено уочавање девијација);</a:t>
            </a:r>
          </a:p>
          <a:p>
            <a:pPr marL="457200" lvl="0" indent="-457200" algn="just">
              <a:buFont typeface="Wingdings" pitchFamily="2" charset="2"/>
              <a:buChar char="Ø"/>
            </a:pPr>
            <a:endParaRPr lang="sr-Cyrl-CS" sz="4200" dirty="0" smtClean="0">
              <a:latin typeface="Times New Roman" pitchFamily="18" charset="0"/>
              <a:cs typeface="Times New Roman" pitchFamily="18" charset="0"/>
            </a:endParaRPr>
          </a:p>
          <a:p>
            <a:pPr marL="457200" indent="-457200" algn="just">
              <a:buFont typeface="Wingdings" pitchFamily="2" charset="2"/>
              <a:buChar char="Ø"/>
            </a:pPr>
            <a:r>
              <a:rPr lang="sr-Cyrl-CS" sz="4200" b="1" dirty="0" smtClean="0">
                <a:latin typeface="Times New Roman" pitchFamily="18" charset="0"/>
                <a:cs typeface="Times New Roman" pitchFamily="18" charset="0"/>
              </a:rPr>
              <a:t>накнадну контролу </a:t>
            </a:r>
            <a:r>
              <a:rPr lang="sr-Cyrl-CS" sz="4200" dirty="0" smtClean="0">
                <a:latin typeface="Times New Roman" pitchFamily="18" charset="0"/>
                <a:cs typeface="Times New Roman" pitchFamily="18" charset="0"/>
              </a:rPr>
              <a:t>(контрола резултата/</a:t>
            </a:r>
            <a:r>
              <a:rPr lang="sr-Latn-RS" sz="4200" dirty="0" smtClean="0">
                <a:latin typeface="Times New Roman" pitchFamily="18" charset="0"/>
                <a:cs typeface="Times New Roman" pitchFamily="18" charset="0"/>
              </a:rPr>
              <a:t>ex post </a:t>
            </a:r>
            <a:r>
              <a:rPr lang="sr-Cyrl-RS" sz="4200" dirty="0" smtClean="0">
                <a:latin typeface="Times New Roman" pitchFamily="18" charset="0"/>
                <a:cs typeface="Times New Roman" pitchFamily="18" charset="0"/>
              </a:rPr>
              <a:t>контрола</a:t>
            </a:r>
            <a:r>
              <a:rPr lang="sr-Cyrl-CS" sz="4200" dirty="0" smtClean="0">
                <a:latin typeface="Times New Roman" pitchFamily="18" charset="0"/>
                <a:cs typeface="Times New Roman" pitchFamily="18" charset="0"/>
              </a:rPr>
              <a:t>) –  је она која мери резултате извршења након процеса/активности (има корективну улогу).</a:t>
            </a:r>
          </a:p>
          <a:p>
            <a:pPr marL="457200" indent="-457200" algn="just">
              <a:buFont typeface="Wingdings" pitchFamily="2" charset="2"/>
              <a:buChar char="Ø"/>
            </a:pPr>
            <a:endParaRPr lang="en-US" sz="4200" dirty="0" smtClean="0">
              <a:latin typeface="Times New Roman" pitchFamily="18" charset="0"/>
              <a:cs typeface="Times New Roman" pitchFamily="18" charset="0"/>
            </a:endParaRPr>
          </a:p>
          <a:p>
            <a:pPr marL="457200" lvl="0" indent="-457200" algn="just">
              <a:buFont typeface="Wingdings" pitchFamily="2" charset="2"/>
              <a:buChar char="Ø"/>
            </a:pPr>
            <a:r>
              <a:rPr lang="sr-Cyrl-CS" sz="4200" b="1" dirty="0" smtClean="0">
                <a:latin typeface="Times New Roman" pitchFamily="18" charset="0"/>
                <a:cs typeface="Times New Roman" pitchFamily="18" charset="0"/>
              </a:rPr>
              <a:t>да/не контрола </a:t>
            </a:r>
            <a:r>
              <a:rPr lang="sr-Cyrl-CS" sz="4200" dirty="0" smtClean="0">
                <a:latin typeface="Times New Roman" pitchFamily="18" charset="0"/>
                <a:cs typeface="Times New Roman" pitchFamily="18" charset="0"/>
              </a:rPr>
              <a:t>(бинарна контрола) – представља процес тражења у коме специфични услови/аспекти процедуре морају бити одобрени или испуњени пре него што се процедура настави;</a:t>
            </a:r>
            <a:endParaRPr lang="en-US" sz="4200" dirty="0" smtClean="0">
              <a:latin typeface="Times New Roman" pitchFamily="18" charset="0"/>
              <a:cs typeface="Times New Roman" pitchFamily="18" charset="0"/>
            </a:endParaRPr>
          </a:p>
          <a:p>
            <a:pPr lvl="0">
              <a:buNone/>
            </a:pPr>
            <a:endParaRPr lang="en-US" sz="3200" dirty="0" smtClean="0">
              <a:latin typeface="Times New Roman" pitchFamily="18" charset="0"/>
              <a:cs typeface="Times New Roman" pitchFamily="18" charset="0"/>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42918"/>
            <a:ext cx="8929718" cy="5811890"/>
          </a:xfrm>
        </p:spPr>
        <p:txBody>
          <a:bodyPr>
            <a:normAutofit/>
          </a:bodyPr>
          <a:lstStyle/>
          <a:p>
            <a:pPr lvl="0">
              <a:buNone/>
            </a:pPr>
            <a:r>
              <a:rPr lang="sr-Cyrl-CS" sz="2300" b="1" dirty="0" smtClean="0">
                <a:latin typeface="Times New Roman" pitchFamily="18" charset="0"/>
                <a:cs typeface="Times New Roman" pitchFamily="18" charset="0"/>
              </a:rPr>
              <a:t>   Контрола према нивоу менаџера који врши контролу</a:t>
            </a:r>
            <a:r>
              <a:rPr lang="sr-Cyrl-CS" sz="2300" dirty="0" smtClean="0">
                <a:latin typeface="Times New Roman" pitchFamily="18" charset="0"/>
                <a:cs typeface="Times New Roman" pitchFamily="18" charset="0"/>
              </a:rPr>
              <a:t>:</a:t>
            </a:r>
          </a:p>
          <a:p>
            <a:pPr lvl="0" algn="just">
              <a:buNone/>
            </a:pPr>
            <a:endParaRPr lang="en-US" sz="2300" dirty="0" smtClean="0">
              <a:latin typeface="Times New Roman" pitchFamily="18" charset="0"/>
              <a:cs typeface="Times New Roman" pitchFamily="18" charset="0"/>
            </a:endParaRPr>
          </a:p>
          <a:p>
            <a:pPr marL="457200" lvl="0" indent="-457200" algn="just">
              <a:buFont typeface="Wingdings" pitchFamily="2" charset="2"/>
              <a:buChar char="Ø"/>
            </a:pPr>
            <a:r>
              <a:rPr lang="sr-Cyrl-CS" sz="2300" b="1" dirty="0" smtClean="0">
                <a:latin typeface="Times New Roman" pitchFamily="18" charset="0"/>
                <a:cs typeface="Times New Roman" pitchFamily="18" charset="0"/>
              </a:rPr>
              <a:t>стратегијска контрола </a:t>
            </a:r>
            <a:r>
              <a:rPr lang="sr-Cyrl-CS" sz="2300" dirty="0" smtClean="0">
                <a:latin typeface="Times New Roman" pitchFamily="18" charset="0"/>
                <a:cs typeface="Times New Roman" pitchFamily="18" charset="0"/>
              </a:rPr>
              <a:t>- </a:t>
            </a:r>
            <a:r>
              <a:rPr lang="sr-Cyrl-RS" sz="2300" dirty="0" smtClean="0">
                <a:latin typeface="Times New Roman" pitchFamily="18" charset="0"/>
                <a:cs typeface="Times New Roman" pitchFamily="18" charset="0"/>
              </a:rPr>
              <a:t> представља проверу утврђених стратегијских планова за реализацију општих циљева, који ће се остварити кроз неколико година или деценија. Пример таквих стратегија је Национална стратегија у борби против ХИВ-а, Национална стратегија за превенцију и контролу хроничних незаразних болести, и бројне друге. У овако дугорочним плановима и стратегијама веома је важно редовно вршити мониторинг и исправљати неправилности</a:t>
            </a:r>
            <a:r>
              <a:rPr lang="sr-Cyrl-CS" sz="2300" dirty="0" smtClean="0">
                <a:latin typeface="Times New Roman" pitchFamily="18" charset="0"/>
                <a:cs typeface="Times New Roman" pitchFamily="18" charset="0"/>
              </a:rPr>
              <a:t>;</a:t>
            </a:r>
          </a:p>
          <a:p>
            <a:pPr marL="457200" lvl="0" indent="-457200">
              <a:buFont typeface="Wingdings" pitchFamily="2" charset="2"/>
              <a:buChar char="Ø"/>
            </a:pPr>
            <a:endParaRPr lang="en-US" sz="2300" dirty="0" smtClean="0">
              <a:latin typeface="Times New Roman" pitchFamily="18" charset="0"/>
              <a:cs typeface="Times New Roman" pitchFamily="18" charset="0"/>
            </a:endParaRPr>
          </a:p>
          <a:p>
            <a:pPr marL="457200" indent="-457200">
              <a:buFont typeface="Wingdings" pitchFamily="2" charset="2"/>
              <a:buChar char="Ø"/>
            </a:pPr>
            <a:r>
              <a:rPr lang="sr-Cyrl-CS" sz="2300" b="1" dirty="0" smtClean="0">
                <a:latin typeface="Times New Roman" pitchFamily="18" charset="0"/>
                <a:cs typeface="Times New Roman" pitchFamily="18" charset="0"/>
              </a:rPr>
              <a:t>тактичка контрола</a:t>
            </a:r>
            <a:r>
              <a:rPr lang="sr-Cyrl-CS" sz="2300" dirty="0" smtClean="0">
                <a:latin typeface="Times New Roman" pitchFamily="18" charset="0"/>
                <a:cs typeface="Times New Roman" pitchFamily="18" charset="0"/>
              </a:rPr>
              <a:t>;</a:t>
            </a:r>
          </a:p>
          <a:p>
            <a:pPr marL="457200" indent="-457200">
              <a:buFont typeface="Wingdings" pitchFamily="2" charset="2"/>
              <a:buChar char="Ø"/>
            </a:pPr>
            <a:endParaRPr lang="en-US" sz="2300" dirty="0" smtClean="0">
              <a:latin typeface="Times New Roman" pitchFamily="18" charset="0"/>
              <a:cs typeface="Times New Roman" pitchFamily="18" charset="0"/>
            </a:endParaRPr>
          </a:p>
          <a:p>
            <a:pPr marL="457200" lvl="0" indent="-457200">
              <a:buFont typeface="Wingdings" pitchFamily="2" charset="2"/>
              <a:buChar char="Ø"/>
            </a:pPr>
            <a:r>
              <a:rPr lang="sr-Cyrl-CS" sz="2300" b="1" dirty="0" smtClean="0">
                <a:latin typeface="Times New Roman" pitchFamily="18" charset="0"/>
                <a:cs typeface="Times New Roman" pitchFamily="18" charset="0"/>
              </a:rPr>
              <a:t>оперативна контрола</a:t>
            </a:r>
            <a:r>
              <a:rPr lang="sr-Cyrl-CS" sz="2300" dirty="0" smtClean="0">
                <a:latin typeface="Times New Roman" pitchFamily="18" charset="0"/>
                <a:cs typeface="Times New Roman" pitchFamily="18" charset="0"/>
              </a:rPr>
              <a:t>.</a:t>
            </a:r>
            <a:endParaRPr lang="en-US" sz="2300" dirty="0" smtClean="0">
              <a:latin typeface="Times New Roman" pitchFamily="18" charset="0"/>
              <a:cs typeface="Times New Roman" pitchFamily="18" charset="0"/>
            </a:endParaRPr>
          </a:p>
          <a:p>
            <a:endParaRPr lang="en-US" dirty="0"/>
          </a:p>
        </p:txBody>
      </p:sp>
      <p:pic>
        <p:nvPicPr>
          <p:cNvPr id="5" name="Picture 3" descr="C:\Users\Petrovic\Desktop\Za seminarski rad iz zdravstvenog menadzmenta\Probe, literatura itd\IconPerformance_LRG.gif"/>
          <p:cNvPicPr>
            <a:picLocks noChangeAspect="1" noChangeArrowheads="1"/>
          </p:cNvPicPr>
          <p:nvPr/>
        </p:nvPicPr>
        <p:blipFill>
          <a:blip r:embed="rId2"/>
          <a:srcRect/>
          <a:stretch>
            <a:fillRect/>
          </a:stretch>
        </p:blipFill>
        <p:spPr bwMode="auto">
          <a:xfrm>
            <a:off x="6215074" y="4286256"/>
            <a:ext cx="2143125" cy="214312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357166"/>
            <a:ext cx="8643998" cy="6097642"/>
          </a:xfrm>
        </p:spPr>
        <p:txBody>
          <a:bodyPr>
            <a:normAutofit/>
          </a:bodyPr>
          <a:lstStyle/>
          <a:p>
            <a:pPr lvl="0">
              <a:buNone/>
            </a:pPr>
            <a:r>
              <a:rPr lang="sr-Cyrl-CS" sz="3200" b="1" dirty="0" smtClean="0">
                <a:latin typeface="Times New Roman" pitchFamily="18" charset="0"/>
                <a:cs typeface="Times New Roman" pitchFamily="18" charset="0"/>
              </a:rPr>
              <a:t>  </a:t>
            </a:r>
            <a:r>
              <a:rPr lang="sr-Cyrl-CS" sz="2300" b="1" dirty="0" smtClean="0">
                <a:latin typeface="Times New Roman" pitchFamily="18" charset="0"/>
                <a:cs typeface="Times New Roman" pitchFamily="18" charset="0"/>
              </a:rPr>
              <a:t>Контрола се према врсти ресурса дели на</a:t>
            </a:r>
            <a:r>
              <a:rPr lang="sr-Cyrl-CS" sz="2300" dirty="0" smtClean="0">
                <a:latin typeface="Times New Roman" pitchFamily="18" charset="0"/>
                <a:cs typeface="Times New Roman" pitchFamily="18" charset="0"/>
              </a:rPr>
              <a:t>:</a:t>
            </a:r>
          </a:p>
          <a:p>
            <a:pPr lvl="0" algn="just">
              <a:buNone/>
            </a:pPr>
            <a:endParaRPr lang="en-US" sz="3200" dirty="0" smtClean="0">
              <a:latin typeface="Times New Roman" pitchFamily="18" charset="0"/>
              <a:cs typeface="Times New Roman" pitchFamily="18" charset="0"/>
            </a:endParaRPr>
          </a:p>
          <a:p>
            <a:pPr marL="457200" lvl="0" indent="-457200" algn="just">
              <a:buFont typeface="Wingdings" pitchFamily="2" charset="2"/>
              <a:buChar char="Ø"/>
            </a:pPr>
            <a:r>
              <a:rPr lang="sr-Cyrl-CS" sz="2300" b="1" dirty="0" smtClean="0">
                <a:latin typeface="Times New Roman" pitchFamily="18" charset="0"/>
                <a:cs typeface="Times New Roman" pitchFamily="18" charset="0"/>
              </a:rPr>
              <a:t>финансијску контролу (интерна и екстерна) </a:t>
            </a:r>
            <a:r>
              <a:rPr lang="sr-Cyrl-CS" sz="2300" dirty="0" smtClean="0">
                <a:latin typeface="Times New Roman" pitchFamily="18" charset="0"/>
                <a:cs typeface="Times New Roman" pitchFamily="18" charset="0"/>
              </a:rPr>
              <a:t>– представља контролу правилности и законитости пословања (здравствене) установе;</a:t>
            </a:r>
          </a:p>
          <a:p>
            <a:pPr marL="457200" lvl="0" indent="-457200" algn="just">
              <a:buFont typeface="Wingdings" pitchFamily="2" charset="2"/>
              <a:buChar char="Ø"/>
            </a:pPr>
            <a:endParaRPr lang="en-US" sz="2300" b="1" dirty="0" smtClean="0">
              <a:latin typeface="Times New Roman" pitchFamily="18" charset="0"/>
              <a:cs typeface="Times New Roman" pitchFamily="18" charset="0"/>
            </a:endParaRPr>
          </a:p>
          <a:p>
            <a:pPr marL="457200" lvl="0" indent="-457200" algn="just">
              <a:buFont typeface="Wingdings" pitchFamily="2" charset="2"/>
              <a:buChar char="Ø"/>
            </a:pPr>
            <a:r>
              <a:rPr lang="sr-Cyrl-CS" sz="2300" b="1" dirty="0" smtClean="0">
                <a:latin typeface="Times New Roman" pitchFamily="18" charset="0"/>
                <a:cs typeface="Times New Roman" pitchFamily="18" charset="0"/>
              </a:rPr>
              <a:t>к</a:t>
            </a:r>
            <a:r>
              <a:rPr lang="en-US" sz="2300" b="1" dirty="0" smtClean="0">
                <a:latin typeface="Times New Roman" pitchFamily="18" charset="0"/>
                <a:cs typeface="Times New Roman" pitchFamily="18" charset="0"/>
              </a:rPr>
              <a:t>o</a:t>
            </a:r>
            <a:r>
              <a:rPr lang="sr-Cyrl-CS" sz="2300" b="1" dirty="0" smtClean="0">
                <a:latin typeface="Times New Roman" pitchFamily="18" charset="0"/>
                <a:cs typeface="Times New Roman" pitchFamily="18" charset="0"/>
              </a:rPr>
              <a:t>нтролу људских ресурса </a:t>
            </a:r>
            <a:r>
              <a:rPr lang="sr-Cyrl-CS" sz="2300" dirty="0" smtClean="0">
                <a:latin typeface="Times New Roman" pitchFamily="18" charset="0"/>
                <a:cs typeface="Times New Roman" pitchFamily="18" charset="0"/>
              </a:rPr>
              <a:t>– представља контролисање циљева, утврђене политике, као и планирања, организовања и координације у подручју људских ресурса;</a:t>
            </a:r>
          </a:p>
          <a:p>
            <a:pPr marL="457200" lvl="0" indent="-457200" algn="just">
              <a:buFont typeface="Wingdings" pitchFamily="2" charset="2"/>
              <a:buChar char="Ø"/>
            </a:pPr>
            <a:endParaRPr lang="en-US" sz="2300" dirty="0" smtClean="0">
              <a:latin typeface="Times New Roman" pitchFamily="18" charset="0"/>
              <a:cs typeface="Times New Roman" pitchFamily="18" charset="0"/>
            </a:endParaRPr>
          </a:p>
          <a:p>
            <a:pPr marL="457200" indent="-457200" algn="just">
              <a:buFont typeface="Wingdings" pitchFamily="2" charset="2"/>
              <a:buChar char="Ø"/>
            </a:pPr>
            <a:r>
              <a:rPr lang="sr-Cyrl-CS" sz="2300" b="1" dirty="0" smtClean="0">
                <a:latin typeface="Times New Roman" pitchFamily="18" charset="0"/>
                <a:cs typeface="Times New Roman" pitchFamily="18" charset="0"/>
              </a:rPr>
              <a:t>контролу средстава за рад </a:t>
            </a:r>
            <a:r>
              <a:rPr lang="sr-Cyrl-CS" sz="2300" dirty="0" smtClean="0">
                <a:latin typeface="Times New Roman" pitchFamily="18" charset="0"/>
                <a:cs typeface="Times New Roman" pitchFamily="18" charset="0"/>
              </a:rPr>
              <a:t>– је контрола усмерена ка провери да ли се средства правилно користе, у већ утврђене сврхе, као и ка прерасподели средстава;</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714356"/>
            <a:ext cx="8786874" cy="4572000"/>
          </a:xfrm>
        </p:spPr>
        <p:txBody>
          <a:bodyPr>
            <a:normAutofit/>
          </a:bodyPr>
          <a:lstStyle/>
          <a:p>
            <a:pPr marL="457200" lvl="0" indent="-457200" algn="just">
              <a:buFont typeface="Wingdings" pitchFamily="2" charset="2"/>
              <a:buChar char="Ø"/>
            </a:pPr>
            <a:r>
              <a:rPr lang="sr-Cyrl-CS" sz="2300" b="1" dirty="0" smtClean="0">
                <a:latin typeface="Times New Roman" pitchFamily="18" charset="0"/>
                <a:cs typeface="Times New Roman" pitchFamily="18" charset="0"/>
              </a:rPr>
              <a:t>контролу материјала </a:t>
            </a:r>
            <a:r>
              <a:rPr lang="sr-Cyrl-CS" sz="2300" dirty="0" smtClean="0">
                <a:latin typeface="Times New Roman" pitchFamily="18" charset="0"/>
                <a:cs typeface="Times New Roman" pitchFamily="18" charset="0"/>
              </a:rPr>
              <a:t>– представља контролу која се тиче прерасподеле, потрошње и набавке материјала за рад у здравственим установама;</a:t>
            </a:r>
          </a:p>
          <a:p>
            <a:pPr marL="457200" lvl="0" indent="-457200" algn="just">
              <a:buFont typeface="Wingdings" pitchFamily="2" charset="2"/>
              <a:buChar char="Ø"/>
            </a:pPr>
            <a:endParaRPr lang="en-US" sz="2300" dirty="0" smtClean="0">
              <a:latin typeface="Times New Roman" pitchFamily="18" charset="0"/>
              <a:cs typeface="Times New Roman" pitchFamily="18" charset="0"/>
            </a:endParaRPr>
          </a:p>
          <a:p>
            <a:pPr marL="457200" lvl="0" indent="-457200" algn="just">
              <a:buFont typeface="Wingdings" pitchFamily="2" charset="2"/>
              <a:buChar char="Ø"/>
            </a:pPr>
            <a:r>
              <a:rPr lang="sr-Cyrl-CS" sz="2300" b="1" dirty="0" smtClean="0">
                <a:latin typeface="Times New Roman" pitchFamily="18" charset="0"/>
                <a:cs typeface="Times New Roman" pitchFamily="18" charset="0"/>
              </a:rPr>
              <a:t>контролу информација (података) </a:t>
            </a:r>
            <a:r>
              <a:rPr lang="sr-Cyrl-CS" sz="2300" dirty="0" smtClean="0">
                <a:latin typeface="Times New Roman" pitchFamily="18" charset="0"/>
                <a:cs typeface="Times New Roman" pitchFamily="18" charset="0"/>
              </a:rPr>
              <a:t>– појединца и                         организације/установе;</a:t>
            </a:r>
          </a:p>
          <a:p>
            <a:pPr marL="457200" lvl="0" indent="-457200" algn="just">
              <a:buFont typeface="Wingdings" pitchFamily="2" charset="2"/>
              <a:buChar char="Ø"/>
            </a:pPr>
            <a:endParaRPr lang="en-US" sz="2300" dirty="0" smtClean="0">
              <a:latin typeface="Times New Roman" pitchFamily="18" charset="0"/>
              <a:cs typeface="Times New Roman" pitchFamily="18" charset="0"/>
            </a:endParaRPr>
          </a:p>
          <a:p>
            <a:pPr marL="457200" indent="-457200" algn="just">
              <a:buFont typeface="Wingdings" pitchFamily="2" charset="2"/>
              <a:buChar char="Ø"/>
            </a:pPr>
            <a:r>
              <a:rPr lang="sr-Cyrl-CS" sz="2300" b="1" dirty="0" smtClean="0">
                <a:latin typeface="Times New Roman" pitchFamily="18" charset="0"/>
                <a:cs typeface="Times New Roman" pitchFamily="18" charset="0"/>
              </a:rPr>
              <a:t>контролу квалитета услуга </a:t>
            </a:r>
            <a:r>
              <a:rPr lang="sr-Cyrl-CS" sz="2300" dirty="0" smtClean="0">
                <a:latin typeface="Times New Roman" pitchFamily="18" charset="0"/>
                <a:cs typeface="Times New Roman" pitchFamily="18" charset="0"/>
              </a:rPr>
              <a:t>– јесте контрола степена квалитета пружене услуге према већ дефинисаним стандардима.</a:t>
            </a:r>
            <a:endParaRPr lang="en-US" sz="2300" dirty="0" smtClean="0">
              <a:latin typeface="Times New Roman" pitchFamily="18" charset="0"/>
              <a:cs typeface="Times New Roman" pitchFamily="18" charset="0"/>
            </a:endParaRP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1399032"/>
          </a:xfrm>
        </p:spPr>
        <p:txBody>
          <a:bodyPr>
            <a:normAutofit/>
          </a:bodyPr>
          <a:lstStyle/>
          <a:p>
            <a:r>
              <a:rPr lang="sr-Cyrl-RS" sz="3600" dirty="0" smtClean="0">
                <a:solidFill>
                  <a:schemeClr val="accent1">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Спровођење мониторинга и контроле </a:t>
            </a:r>
            <a:endParaRPr lang="en-US" sz="3600" dirty="0">
              <a:solidFill>
                <a:schemeClr val="accent1">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Content Placeholder 2"/>
          <p:cNvSpPr>
            <a:spLocks noGrp="1"/>
          </p:cNvSpPr>
          <p:nvPr>
            <p:ph idx="1"/>
          </p:nvPr>
        </p:nvSpPr>
        <p:spPr>
          <a:xfrm>
            <a:off x="0" y="1571612"/>
            <a:ext cx="8786842" cy="1857388"/>
          </a:xfrm>
        </p:spPr>
        <p:txBody>
          <a:bodyPr>
            <a:noAutofit/>
          </a:bodyPr>
          <a:lstStyle/>
          <a:p>
            <a:pPr algn="just">
              <a:buFont typeface="Wingdings" pitchFamily="2" charset="2"/>
              <a:buChar char="Ø"/>
            </a:pPr>
            <a:r>
              <a:rPr lang="sr-Cyrl-RS" sz="2200" dirty="0" smtClean="0">
                <a:latin typeface="Times New Roman" pitchFamily="18" charset="0"/>
                <a:cs typeface="Times New Roman" pitchFamily="18" charset="0"/>
              </a:rPr>
              <a:t>У спровођењу мониторинга и контроле у хуманим програмима и службама као што су здравствена заштита и здравствена служба, посебан приступ и пажњу треба обратити на шест основних питања: КО и ШТА РАДИ, ЗА КОГА, КАДА, ГДЕ, КАКО и ПО КОЈОЈ ЦЕНИ? </a:t>
            </a:r>
          </a:p>
          <a:p>
            <a:pPr algn="just">
              <a:buFont typeface="Wingdings" pitchFamily="2" charset="2"/>
              <a:buChar char="Ø"/>
            </a:pPr>
            <a:endParaRPr lang="sr-Cyrl-RS" sz="2200" dirty="0" smtClean="0">
              <a:latin typeface="Times New Roman" pitchFamily="18" charset="0"/>
              <a:cs typeface="Times New Roman" pitchFamily="18" charset="0"/>
            </a:endParaRPr>
          </a:p>
          <a:p>
            <a:pPr algn="just">
              <a:buNone/>
            </a:pPr>
            <a:endParaRPr lang="en-US" sz="2200" dirty="0">
              <a:latin typeface="Times New Roman" pitchFamily="18" charset="0"/>
              <a:cs typeface="Times New Roman" pitchFamily="18" charset="0"/>
            </a:endParaRPr>
          </a:p>
        </p:txBody>
      </p:sp>
      <p:sp>
        <p:nvSpPr>
          <p:cNvPr id="4" name="TextBox 3"/>
          <p:cNvSpPr txBox="1"/>
          <p:nvPr/>
        </p:nvSpPr>
        <p:spPr>
          <a:xfrm>
            <a:off x="928662" y="3500438"/>
            <a:ext cx="3214710" cy="2246769"/>
          </a:xfrm>
          <a:prstGeom prst="rect">
            <a:avLst/>
          </a:prstGeom>
          <a:noFill/>
        </p:spPr>
        <p:txBody>
          <a:bodyPr wrap="square" rtlCol="0">
            <a:spAutoFit/>
          </a:bodyPr>
          <a:lstStyle/>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КО</a:t>
            </a:r>
          </a:p>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ШТА</a:t>
            </a:r>
          </a:p>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ЗА КОГА</a:t>
            </a:r>
          </a:p>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КАДА</a:t>
            </a:r>
            <a:r>
              <a:rPr lang="sr-Cyrl-RS" sz="2000" dirty="0" smtClean="0">
                <a:solidFill>
                  <a:schemeClr val="accent1">
                    <a:lumMod val="75000"/>
                  </a:schemeClr>
                </a:solidFill>
                <a:latin typeface="Times New Roman" pitchFamily="18" charset="0"/>
                <a:cs typeface="Times New Roman" pitchFamily="18" charset="0"/>
              </a:rPr>
              <a:t>  </a:t>
            </a:r>
          </a:p>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ГДЕ</a:t>
            </a:r>
          </a:p>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КАКО</a:t>
            </a:r>
          </a:p>
          <a:p>
            <a:pPr algn="just">
              <a:buFont typeface="Wingdings" pitchFamily="2" charset="2"/>
              <a:buChar char="Ø"/>
            </a:pPr>
            <a:r>
              <a:rPr lang="sr-Cyrl-RS" sz="2000" dirty="0" smtClean="0">
                <a:solidFill>
                  <a:schemeClr val="accent1">
                    <a:lumMod val="75000"/>
                  </a:schemeClr>
                </a:solidFill>
                <a:latin typeface="Times New Roman" pitchFamily="18" charset="0"/>
                <a:cs typeface="Times New Roman" pitchFamily="18" charset="0"/>
              </a:rPr>
              <a:t> </a:t>
            </a:r>
            <a:r>
              <a:rPr lang="sr-Cyrl-RS" sz="2000" dirty="0" smtClean="0">
                <a:latin typeface="Times New Roman" pitchFamily="18" charset="0"/>
                <a:cs typeface="Times New Roman" pitchFamily="18" charset="0"/>
              </a:rPr>
              <a:t>ЦЕНА</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5992"/>
            <a:ext cx="8229600" cy="1928826"/>
          </a:xfrm>
        </p:spPr>
        <p:txBody>
          <a:bodyPr>
            <a:normAutofit/>
          </a:bodyPr>
          <a:lstStyle/>
          <a:p>
            <a:pPr>
              <a:buFont typeface="Wingdings" pitchFamily="2" charset="2"/>
              <a:buChar char="Ø"/>
            </a:pPr>
            <a:r>
              <a:rPr lang="sr-Cyrl-RS" sz="2400" b="1" dirty="0" smtClean="0">
                <a:latin typeface="Times New Roman" pitchFamily="18" charset="0"/>
                <a:cs typeface="Times New Roman" pitchFamily="18" charset="0"/>
              </a:rPr>
              <a:t>Времену;</a:t>
            </a:r>
          </a:p>
          <a:p>
            <a:pPr>
              <a:buFont typeface="Wingdings" pitchFamily="2" charset="2"/>
              <a:buChar char="Ø"/>
            </a:pPr>
            <a:r>
              <a:rPr lang="sr-Cyrl-RS" sz="2400" b="1" dirty="0" smtClean="0">
                <a:latin typeface="Times New Roman" pitchFamily="18" charset="0"/>
                <a:cs typeface="Times New Roman" pitchFamily="18" charset="0"/>
              </a:rPr>
              <a:t>Активностима;</a:t>
            </a:r>
          </a:p>
          <a:p>
            <a:pPr>
              <a:buFont typeface="Wingdings" pitchFamily="2" charset="2"/>
              <a:buChar char="Ø"/>
            </a:pPr>
            <a:r>
              <a:rPr lang="sr-Cyrl-RS" sz="2400" b="1" dirty="0" smtClean="0">
                <a:latin typeface="Times New Roman" pitchFamily="18" charset="0"/>
                <a:cs typeface="Times New Roman" pitchFamily="18" charset="0"/>
              </a:rPr>
              <a:t>Ресурсима (хумани и материјални);</a:t>
            </a:r>
          </a:p>
          <a:p>
            <a:pPr>
              <a:buFont typeface="Wingdings" pitchFamily="2" charset="2"/>
              <a:buChar char="Ø"/>
            </a:pPr>
            <a:r>
              <a:rPr lang="sr-Cyrl-RS" sz="2400" b="1" dirty="0" smtClean="0">
                <a:latin typeface="Times New Roman" pitchFamily="18" charset="0"/>
                <a:cs typeface="Times New Roman" pitchFamily="18" charset="0"/>
              </a:rPr>
              <a:t>Цени и извршењу.</a:t>
            </a:r>
            <a:endParaRPr lang="en-US" sz="2400" b="1" dirty="0">
              <a:latin typeface="Times New Roman" pitchFamily="18" charset="0"/>
              <a:cs typeface="Times New Roman" pitchFamily="18" charset="0"/>
            </a:endParaRPr>
          </a:p>
        </p:txBody>
      </p:sp>
      <p:sp>
        <p:nvSpPr>
          <p:cNvPr id="4" name="TextBox 3"/>
          <p:cNvSpPr txBox="1"/>
          <p:nvPr/>
        </p:nvSpPr>
        <p:spPr>
          <a:xfrm>
            <a:off x="500034" y="500042"/>
            <a:ext cx="8215370" cy="1569660"/>
          </a:xfrm>
          <a:prstGeom prst="rect">
            <a:avLst/>
          </a:prstGeom>
          <a:noFill/>
        </p:spPr>
        <p:txBody>
          <a:bodyPr wrap="square" rtlCol="0">
            <a:spAutoFit/>
          </a:bodyPr>
          <a:lstStyle/>
          <a:p>
            <a:pPr algn="just"/>
            <a:r>
              <a:rPr lang="sr-Cyrl-RS" sz="2400" dirty="0" smtClean="0">
                <a:latin typeface="Times New Roman" pitchFamily="18" charset="0"/>
                <a:cs typeface="Times New Roman" pitchFamily="18" charset="0"/>
              </a:rPr>
              <a:t>Да би пројект менаџер могао да прати и контролише припремљен план активности, мора да га упореди са стварним извештајем. Информације које су му потребне треба да садрже податке о:</a:t>
            </a:r>
            <a:endParaRPr lang="en-US" sz="24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399032"/>
          </a:xfrm>
        </p:spPr>
        <p:txBody>
          <a:bodyPr>
            <a:normAutofit/>
          </a:bodyPr>
          <a:lstStyle/>
          <a:p>
            <a:r>
              <a:rPr lang="sr-Cyrl-RS" sz="3600" dirty="0" smtClean="0">
                <a:solidFill>
                  <a:schemeClr val="accent1">
                    <a:lumMod val="75000"/>
                  </a:schemeClr>
                </a:solidFill>
                <a:latin typeface="Times New Roman" pitchFamily="18" charset="0"/>
                <a:cs typeface="Times New Roman" pitchFamily="18" charset="0"/>
              </a:rPr>
              <a:t>Вредности мониторинга и контроле </a:t>
            </a:r>
            <a:endParaRPr lang="en-US" sz="3600" dirty="0">
              <a:solidFill>
                <a:schemeClr val="accent1">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1285860"/>
            <a:ext cx="8715436" cy="5786454"/>
          </a:xfrm>
        </p:spPr>
        <p:txBody>
          <a:bodyPr>
            <a:normAutofit/>
          </a:bodyPr>
          <a:lstStyle/>
          <a:p>
            <a:pPr algn="just">
              <a:buFont typeface="Wingdings" pitchFamily="2" charset="2"/>
              <a:buChar char="Ø"/>
            </a:pPr>
            <a:r>
              <a:rPr lang="sr-Cyrl-RS" sz="2300" dirty="0" smtClean="0">
                <a:latin typeface="Times New Roman" pitchFamily="18" charset="0"/>
                <a:cs typeface="Times New Roman" pitchFamily="18" charset="0"/>
              </a:rPr>
              <a:t>Мониторинг је један повратни механизам који је потребан да би се прикупиле информације за одлучивање;</a:t>
            </a:r>
          </a:p>
          <a:p>
            <a:pPr algn="just">
              <a:buFont typeface="Wingdings" pitchFamily="2" charset="2"/>
              <a:buChar char="Ø"/>
            </a:pPr>
            <a:r>
              <a:rPr lang="sr-Cyrl-RS" sz="2300" dirty="0" smtClean="0">
                <a:latin typeface="Times New Roman" pitchFamily="18" charset="0"/>
                <a:cs typeface="Times New Roman" pitchFamily="18" charset="0"/>
              </a:rPr>
              <a:t>Мониторинг има две функције: 1) да се спроведе рутинско мерење здравствених и других индикатора, и  2) да се среде и интерпретирају подаци за откривање промена;</a:t>
            </a:r>
          </a:p>
          <a:p>
            <a:pPr algn="just">
              <a:buFont typeface="Wingdings" pitchFamily="2" charset="2"/>
              <a:buChar char="Ø"/>
            </a:pPr>
            <a:r>
              <a:rPr lang="sr-Cyrl-RS" sz="2300" dirty="0" smtClean="0">
                <a:latin typeface="Times New Roman" pitchFamily="18" charset="0"/>
                <a:cs typeface="Times New Roman" pitchFamily="18" charset="0"/>
              </a:rPr>
              <a:t>Мониторинг је свакодневно праћење активности у периоду њихове примене, како би се осигурало да се они спроводе према плану и на време; </a:t>
            </a:r>
          </a:p>
          <a:p>
            <a:pPr algn="just">
              <a:buFont typeface="Wingdings" pitchFamily="2" charset="2"/>
              <a:buChar char="Ø"/>
            </a:pPr>
            <a:r>
              <a:rPr lang="sr-Cyrl-RS" sz="2300" dirty="0" smtClean="0">
                <a:latin typeface="Times New Roman" pitchFamily="18" charset="0"/>
                <a:cs typeface="Times New Roman" pitchFamily="18" charset="0"/>
              </a:rPr>
              <a:t>Он се састоји из држања правог курса активности и откривања девијација  тако да се активности могу вратити на прави колосек;</a:t>
            </a:r>
          </a:p>
          <a:p>
            <a:pPr algn="just">
              <a:buFont typeface="Wingdings" pitchFamily="2" charset="2"/>
              <a:buChar char="Ø"/>
            </a:pPr>
            <a:r>
              <a:rPr lang="sr-Cyrl-RS" sz="2300" dirty="0" smtClean="0">
                <a:latin typeface="Times New Roman" pitchFamily="18" charset="0"/>
                <a:cs typeface="Times New Roman" pitchFamily="18" charset="0"/>
              </a:rPr>
              <a:t>Мониторинг је систем за конторлу времена, трошкова, извршења и њихових инпликација.</a:t>
            </a:r>
            <a:endParaRPr lang="en-US" sz="2300" dirty="0" smtClean="0">
              <a:latin typeface="Times New Roman" pitchFamily="18" charset="0"/>
              <a:cs typeface="Times New Roman" pitchFamily="18" charset="0"/>
            </a:endParaRPr>
          </a:p>
          <a:p>
            <a:pPr>
              <a:buFont typeface="Wingdings" pitchFamily="2" charset="2"/>
              <a:buChar char="Ø"/>
            </a:pPr>
            <a:endParaRPr lang="sr-Cyrl-RS" sz="2300" dirty="0" smtClean="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42852"/>
            <a:ext cx="8229600" cy="1399032"/>
          </a:xfrm>
        </p:spPr>
        <p:txBody>
          <a:bodyPr>
            <a:normAutofit/>
          </a:bodyPr>
          <a:lstStyle/>
          <a:p>
            <a:r>
              <a:rPr lang="sr-Cyrl-RS" sz="3600" b="1" dirty="0" smtClean="0">
                <a:solidFill>
                  <a:schemeClr val="accent1">
                    <a:lumMod val="75000"/>
                  </a:schemeClr>
                </a:solidFill>
                <a:latin typeface="Times New Roman" pitchFamily="18" charset="0"/>
                <a:cs typeface="Times New Roman" pitchFamily="18" charset="0"/>
              </a:rPr>
              <a:t>Принципи и правила контролисања</a:t>
            </a:r>
            <a:endParaRPr lang="en-US" sz="3600" dirty="0">
              <a:solidFill>
                <a:schemeClr val="accent1">
                  <a:lumMod val="75000"/>
                </a:schemeClr>
              </a:solidFill>
            </a:endParaRPr>
          </a:p>
        </p:txBody>
      </p:sp>
      <p:sp>
        <p:nvSpPr>
          <p:cNvPr id="3" name="Content Placeholder 2"/>
          <p:cNvSpPr>
            <a:spLocks noGrp="1"/>
          </p:cNvSpPr>
          <p:nvPr>
            <p:ph idx="1"/>
          </p:nvPr>
        </p:nvSpPr>
        <p:spPr>
          <a:xfrm>
            <a:off x="214282" y="1643050"/>
            <a:ext cx="8572560" cy="4572000"/>
          </a:xfrm>
        </p:spPr>
        <p:txBody>
          <a:bodyPr>
            <a:normAutofit/>
          </a:bodyPr>
          <a:lstStyle/>
          <a:p>
            <a:pPr lvl="0" algn="just">
              <a:buFont typeface="Wingdings" pitchFamily="2" charset="2"/>
              <a:buChar char="Ø"/>
            </a:pPr>
            <a:r>
              <a:rPr lang="sr-Cyrl-CS" sz="2800" dirty="0" smtClean="0">
                <a:latin typeface="Times New Roman" pitchFamily="18" charset="0"/>
                <a:cs typeface="Times New Roman" pitchFamily="18" charset="0"/>
              </a:rPr>
              <a:t>принцип стратегијских тачака контроле – контрола само неких важних ставки;</a:t>
            </a:r>
            <a:endParaRPr lang="sr-Cyrl-RS" sz="2800" dirty="0" smtClean="0">
              <a:latin typeface="Times New Roman" pitchFamily="18" charset="0"/>
              <a:cs typeface="Times New Roman" pitchFamily="18" charset="0"/>
            </a:endParaRPr>
          </a:p>
          <a:p>
            <a:pPr lvl="0" algn="just">
              <a:buFont typeface="Wingdings" pitchFamily="2" charset="2"/>
              <a:buChar char="Ø"/>
            </a:pPr>
            <a:r>
              <a:rPr lang="sr-Cyrl-CS" sz="2800" dirty="0" smtClean="0">
                <a:latin typeface="Times New Roman" pitchFamily="18" charset="0"/>
                <a:cs typeface="Times New Roman" pitchFamily="18" charset="0"/>
              </a:rPr>
              <a:t>принцип повратне везе;</a:t>
            </a:r>
            <a:endParaRPr lang="en-US" sz="2800" dirty="0" smtClean="0">
              <a:latin typeface="Times New Roman" pitchFamily="18" charset="0"/>
              <a:cs typeface="Times New Roman" pitchFamily="18" charset="0"/>
            </a:endParaRPr>
          </a:p>
          <a:p>
            <a:pPr lvl="0" algn="just">
              <a:buFont typeface="Wingdings" pitchFamily="2" charset="2"/>
              <a:buChar char="Ø"/>
            </a:pPr>
            <a:r>
              <a:rPr lang="sr-Cyrl-CS" sz="2800" dirty="0" smtClean="0">
                <a:latin typeface="Times New Roman" pitchFamily="18" charset="0"/>
                <a:cs typeface="Times New Roman" pitchFamily="18" charset="0"/>
              </a:rPr>
              <a:t>принцип флексибилности контроле – спремност да се реагује на утицај промена;</a:t>
            </a:r>
            <a:endParaRPr lang="en-US" sz="2800" dirty="0" smtClean="0">
              <a:latin typeface="Times New Roman" pitchFamily="18" charset="0"/>
              <a:cs typeface="Times New Roman" pitchFamily="18" charset="0"/>
            </a:endParaRPr>
          </a:p>
          <a:p>
            <a:pPr lvl="0" algn="just">
              <a:buFont typeface="Wingdings" pitchFamily="2" charset="2"/>
              <a:buChar char="Ø"/>
            </a:pPr>
            <a:r>
              <a:rPr lang="sr-Cyrl-CS" sz="2800" dirty="0" smtClean="0">
                <a:latin typeface="Times New Roman" pitchFamily="18" charset="0"/>
                <a:cs typeface="Times New Roman" pitchFamily="18" charset="0"/>
              </a:rPr>
              <a:t>принцип организационе прикладности;</a:t>
            </a:r>
            <a:endParaRPr lang="en-US" sz="2800" dirty="0" smtClean="0">
              <a:latin typeface="Times New Roman" pitchFamily="18" charset="0"/>
              <a:cs typeface="Times New Roman" pitchFamily="18" charset="0"/>
            </a:endParaRPr>
          </a:p>
          <a:p>
            <a:pPr lvl="0" algn="just">
              <a:buFont typeface="Wingdings" pitchFamily="2" charset="2"/>
              <a:buChar char="Ø"/>
            </a:pPr>
            <a:r>
              <a:rPr lang="sr-Cyrl-CS" sz="2800" dirty="0" smtClean="0">
                <a:latin typeface="Times New Roman" pitchFamily="18" charset="0"/>
                <a:cs typeface="Times New Roman" pitchFamily="18" charset="0"/>
              </a:rPr>
              <a:t>принцип самоконтроле;</a:t>
            </a:r>
            <a:endParaRPr lang="en-US" sz="2800" dirty="0" smtClean="0">
              <a:latin typeface="Times New Roman" pitchFamily="18" charset="0"/>
              <a:cs typeface="Times New Roman" pitchFamily="18" charset="0"/>
            </a:endParaRPr>
          </a:p>
          <a:p>
            <a:pPr lvl="0" algn="just">
              <a:buFont typeface="Wingdings" pitchFamily="2" charset="2"/>
              <a:buChar char="Ø"/>
            </a:pPr>
            <a:r>
              <a:rPr lang="sr-Cyrl-CS" sz="2800" dirty="0" smtClean="0">
                <a:latin typeface="Times New Roman" pitchFamily="18" charset="0"/>
                <a:cs typeface="Times New Roman" pitchFamily="18" charset="0"/>
              </a:rPr>
              <a:t>принцип директне контроле;</a:t>
            </a:r>
            <a:endParaRPr lang="en-US" sz="2800" dirty="0" smtClean="0">
              <a:latin typeface="Times New Roman" pitchFamily="18" charset="0"/>
              <a:cs typeface="Times New Roman" pitchFamily="18" charset="0"/>
            </a:endParaRPr>
          </a:p>
          <a:p>
            <a:pPr algn="just">
              <a:buFont typeface="Wingdings" pitchFamily="2" charset="2"/>
              <a:buChar char="Ø"/>
            </a:pPr>
            <a:r>
              <a:rPr lang="sr-Cyrl-CS" sz="2800" dirty="0" smtClean="0">
                <a:latin typeface="Times New Roman" pitchFamily="18" charset="0"/>
                <a:cs typeface="Times New Roman" pitchFamily="18" charset="0"/>
              </a:rPr>
              <a:t>принцип хуманости контроле.</a:t>
            </a:r>
            <a:endParaRPr lang="en-US" sz="2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908" y="428604"/>
            <a:ext cx="8929718" cy="1511288"/>
          </a:xfrm>
        </p:spPr>
        <p:txBody>
          <a:bodyPr>
            <a:noAutofit/>
          </a:bodyPr>
          <a:lstStyle/>
          <a:p>
            <a:pPr algn="just"/>
            <a:r>
              <a:rPr lang="sr-Cyrl-RS" sz="3200" dirty="0" smtClean="0">
                <a:solidFill>
                  <a:schemeClr val="accent1">
                    <a:lumMod val="75000"/>
                  </a:schemeClr>
                </a:solidFill>
                <a:effectLst/>
                <a:latin typeface="Times New Roman" pitchFamily="18" charset="0"/>
                <a:cs typeface="Times New Roman" pitchFamily="18" charset="0"/>
              </a:rPr>
              <a:t>После проучавања менаџментске контроле бићете у могућности да разматрате о следећим питањима: </a:t>
            </a:r>
            <a:r>
              <a:rPr lang="sr-Cyrl-RS" sz="3200" dirty="0" smtClean="0">
                <a:solidFill>
                  <a:schemeClr val="tx1"/>
                </a:solidFill>
              </a:rPr>
              <a:t/>
            </a:r>
            <a:br>
              <a:rPr lang="sr-Cyrl-RS" sz="3200" dirty="0" smtClean="0">
                <a:solidFill>
                  <a:schemeClr val="tx1"/>
                </a:solidFill>
              </a:rPr>
            </a:br>
            <a:endParaRPr lang="en-US" sz="3200" dirty="0">
              <a:solidFill>
                <a:schemeClr val="tx1"/>
              </a:solidFill>
            </a:endParaRPr>
          </a:p>
        </p:txBody>
      </p:sp>
      <p:sp>
        <p:nvSpPr>
          <p:cNvPr id="3" name="Content Placeholder 2"/>
          <p:cNvSpPr>
            <a:spLocks noGrp="1"/>
          </p:cNvSpPr>
          <p:nvPr>
            <p:ph idx="1"/>
          </p:nvPr>
        </p:nvSpPr>
        <p:spPr>
          <a:xfrm>
            <a:off x="0" y="2143116"/>
            <a:ext cx="8929718" cy="4380558"/>
          </a:xfrm>
        </p:spPr>
        <p:txBody>
          <a:bodyPr>
            <a:normAutofit/>
          </a:bodyPr>
          <a:lstStyle/>
          <a:p>
            <a:pPr algn="just">
              <a:buFont typeface="Wingdings" pitchFamily="2" charset="2"/>
              <a:buChar char="Ø"/>
            </a:pPr>
            <a:r>
              <a:rPr lang="sr-Cyrl-RS" sz="2300" b="1" dirty="0" smtClean="0">
                <a:latin typeface="Times New Roman" pitchFamily="18" charset="0"/>
                <a:cs typeface="Times New Roman" pitchFamily="18" charset="0"/>
              </a:rPr>
              <a:t>Објасните </a:t>
            </a:r>
            <a:r>
              <a:rPr lang="sr-Cyrl-RS" sz="2300" dirty="0" smtClean="0">
                <a:latin typeface="Times New Roman" pitchFamily="18" charset="0"/>
                <a:cs typeface="Times New Roman" pitchFamily="18" charset="0"/>
              </a:rPr>
              <a:t>зашто је потребна функција мониторинга и контроле</a:t>
            </a:r>
          </a:p>
          <a:p>
            <a:pPr algn="just">
              <a:buFont typeface="Wingdings" pitchFamily="2" charset="2"/>
              <a:buChar char="Ø"/>
            </a:pPr>
            <a:r>
              <a:rPr lang="sr-Cyrl-RS" sz="2300" b="1" dirty="0" smtClean="0">
                <a:latin typeface="Times New Roman" pitchFamily="18" charset="0"/>
                <a:cs typeface="Times New Roman" pitchFamily="18" charset="0"/>
              </a:rPr>
              <a:t>Опишете </a:t>
            </a:r>
            <a:r>
              <a:rPr lang="sr-Cyrl-RS" sz="2300" dirty="0" smtClean="0">
                <a:latin typeface="Times New Roman" pitchFamily="18" charset="0"/>
                <a:cs typeface="Times New Roman" pitchFamily="18" charset="0"/>
              </a:rPr>
              <a:t>везу између мониторинга и контроле</a:t>
            </a:r>
          </a:p>
          <a:p>
            <a:pPr algn="just">
              <a:buFont typeface="Wingdings" pitchFamily="2" charset="2"/>
              <a:buChar char="Ø"/>
            </a:pPr>
            <a:r>
              <a:rPr lang="sr-Cyrl-RS" sz="2300" b="1" dirty="0" smtClean="0">
                <a:latin typeface="Times New Roman" pitchFamily="18" charset="0"/>
                <a:cs typeface="Times New Roman" pitchFamily="18" charset="0"/>
              </a:rPr>
              <a:t>Опишете </a:t>
            </a:r>
            <a:r>
              <a:rPr lang="sr-Cyrl-RS" sz="2300" dirty="0" smtClean="0">
                <a:latin typeface="Times New Roman" pitchFamily="18" charset="0"/>
                <a:cs typeface="Times New Roman" pitchFamily="18" charset="0"/>
              </a:rPr>
              <a:t>јасно процес мониторинга и контроле једног програма</a:t>
            </a:r>
          </a:p>
          <a:p>
            <a:pPr algn="just">
              <a:buFont typeface="Wingdings" pitchFamily="2" charset="2"/>
              <a:buChar char="Ø"/>
            </a:pPr>
            <a:r>
              <a:rPr lang="sr-Cyrl-RS" sz="2300" b="1" dirty="0" smtClean="0">
                <a:latin typeface="Times New Roman" pitchFamily="18" charset="0"/>
                <a:cs typeface="Times New Roman" pitchFamily="18" charset="0"/>
              </a:rPr>
              <a:t>Опишете </a:t>
            </a:r>
            <a:r>
              <a:rPr lang="sr-Cyrl-RS" sz="2300" dirty="0" smtClean="0">
                <a:latin typeface="Times New Roman" pitchFamily="18" charset="0"/>
                <a:cs typeface="Times New Roman" pitchFamily="18" charset="0"/>
              </a:rPr>
              <a:t>потребне информације за праћење и контролу програма/пројекта</a:t>
            </a:r>
          </a:p>
          <a:p>
            <a:pPr algn="just">
              <a:buFont typeface="Wingdings" pitchFamily="2" charset="2"/>
              <a:buChar char="Ø"/>
            </a:pPr>
            <a:r>
              <a:rPr lang="sr-Cyrl-RS" sz="2300" b="1" dirty="0" smtClean="0">
                <a:latin typeface="Times New Roman" pitchFamily="18" charset="0"/>
                <a:cs typeface="Times New Roman" pitchFamily="18" charset="0"/>
              </a:rPr>
              <a:t>Оцените </a:t>
            </a:r>
            <a:r>
              <a:rPr lang="sr-Cyrl-RS" sz="2300" dirty="0" smtClean="0">
                <a:latin typeface="Times New Roman" pitchFamily="18" charset="0"/>
                <a:cs typeface="Times New Roman" pitchFamily="18" charset="0"/>
              </a:rPr>
              <a:t>значај времена, хуманих и материјалних ресурса за мониторинг и контролу</a:t>
            </a:r>
          </a:p>
          <a:p>
            <a:pPr algn="just">
              <a:buFont typeface="Wingdings" pitchFamily="2" charset="2"/>
              <a:buChar char="Ø"/>
            </a:pPr>
            <a:r>
              <a:rPr lang="sr-Cyrl-RS" sz="2300" b="1" dirty="0" smtClean="0">
                <a:latin typeface="Times New Roman" pitchFamily="18" charset="0"/>
                <a:cs typeface="Times New Roman" pitchFamily="18" charset="0"/>
              </a:rPr>
              <a:t>Припремите </a:t>
            </a:r>
            <a:r>
              <a:rPr lang="sr-Cyrl-RS" sz="2300" dirty="0" smtClean="0">
                <a:latin typeface="Times New Roman" pitchFamily="18" charset="0"/>
                <a:cs typeface="Times New Roman" pitchFamily="18" charset="0"/>
              </a:rPr>
              <a:t>основне елементе информационог система за мониторинг здравственог програма/пројекта</a:t>
            </a:r>
            <a:endParaRPr lang="sr-Cyrl-RS" sz="2300" b="1" dirty="0" smtClean="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28596" y="0"/>
            <a:ext cx="8229600" cy="1399032"/>
          </a:xfrm>
        </p:spPr>
        <p:txBody>
          <a:bodyPr>
            <a:normAutofit/>
          </a:bodyPr>
          <a:lstStyle/>
          <a:p>
            <a:r>
              <a:rPr lang="sr-Cyrl-RS" sz="3600" dirty="0" smtClean="0">
                <a:solidFill>
                  <a:schemeClr val="accent1">
                    <a:lumMod val="75000"/>
                  </a:schemeClr>
                </a:solidFill>
                <a:latin typeface="Times New Roman" pitchFamily="18" charset="0"/>
                <a:cs typeface="Times New Roman" pitchFamily="18" charset="0"/>
              </a:rPr>
              <a:t>Карактеристике ефективне контроле</a:t>
            </a:r>
            <a:endParaRPr lang="en-US" sz="3600" dirty="0">
              <a:solidFill>
                <a:schemeClr val="accent1">
                  <a:lumMod val="75000"/>
                </a:schemeClr>
              </a:solidFill>
              <a:latin typeface="Times New Roman" pitchFamily="18" charset="0"/>
              <a:cs typeface="Times New Roman" pitchFamily="18" charset="0"/>
            </a:endParaRPr>
          </a:p>
        </p:txBody>
      </p:sp>
      <p:sp>
        <p:nvSpPr>
          <p:cNvPr id="6" name="Content Placeholder 5"/>
          <p:cNvSpPr>
            <a:spLocks noGrp="1"/>
          </p:cNvSpPr>
          <p:nvPr>
            <p:ph idx="1"/>
          </p:nvPr>
        </p:nvSpPr>
        <p:spPr>
          <a:xfrm>
            <a:off x="142844" y="1428736"/>
            <a:ext cx="8715436" cy="4883196"/>
          </a:xfrm>
        </p:spPr>
        <p:txBody>
          <a:bodyPr>
            <a:normAutofit/>
          </a:bodyPr>
          <a:lstStyle/>
          <a:p>
            <a:pPr algn="just">
              <a:buFont typeface="Wingdings" pitchFamily="2" charset="2"/>
              <a:buChar char="Ø"/>
            </a:pPr>
            <a:r>
              <a:rPr lang="sr-Cyrl-RS" sz="2300" dirty="0" smtClean="0">
                <a:latin typeface="Times New Roman" pitchFamily="18" charset="0"/>
                <a:cs typeface="Times New Roman" pitchFamily="18" charset="0"/>
              </a:rPr>
              <a:t>Информације се морају прикупити, класификовати и оценити на време како би предузете акције довеле до стварних побољшања;</a:t>
            </a:r>
          </a:p>
          <a:p>
            <a:pPr algn="just">
              <a:buFont typeface="Wingdings" pitchFamily="2" charset="2"/>
              <a:buChar char="Ø"/>
            </a:pPr>
            <a:r>
              <a:rPr lang="sr-Cyrl-RS" sz="2300" dirty="0" smtClean="0">
                <a:latin typeface="Times New Roman" pitchFamily="18" charset="0"/>
                <a:cs typeface="Times New Roman" pitchFamily="18" charset="0"/>
              </a:rPr>
              <a:t>Контрола мора бити објективна и свеобухватна;</a:t>
            </a:r>
          </a:p>
          <a:p>
            <a:pPr algn="just">
              <a:buFont typeface="Wingdings" pitchFamily="2" charset="2"/>
              <a:buChar char="Ø"/>
            </a:pPr>
            <a:r>
              <a:rPr lang="sr-Cyrl-RS" sz="2300" dirty="0" smtClean="0">
                <a:latin typeface="Times New Roman" pitchFamily="18" charset="0"/>
                <a:cs typeface="Times New Roman" pitchFamily="18" charset="0"/>
              </a:rPr>
              <a:t>Систем контроле мора бити усмерен на оне области код којих су одступања од стандарда највероватнија;</a:t>
            </a:r>
          </a:p>
          <a:p>
            <a:pPr algn="just">
              <a:buFont typeface="Wingdings" pitchFamily="2" charset="2"/>
              <a:buChar char="Ø"/>
            </a:pPr>
            <a:r>
              <a:rPr lang="sr-Cyrl-RS" sz="2300" dirty="0" smtClean="0">
                <a:latin typeface="Times New Roman" pitchFamily="18" charset="0"/>
                <a:cs typeface="Times New Roman" pitchFamily="18" charset="0"/>
              </a:rPr>
              <a:t>Контрола мора бити економски оправдана;</a:t>
            </a:r>
          </a:p>
          <a:p>
            <a:pPr algn="just">
              <a:buFont typeface="Wingdings" pitchFamily="2" charset="2"/>
              <a:buChar char="Ø"/>
            </a:pPr>
            <a:r>
              <a:rPr lang="sr-Cyrl-RS" sz="2300" dirty="0" smtClean="0">
                <a:latin typeface="Times New Roman" pitchFamily="18" charset="0"/>
                <a:cs typeface="Times New Roman" pitchFamily="18" charset="0"/>
              </a:rPr>
              <a:t>Контрола мора бити усклађена са карактеристикама организације;</a:t>
            </a:r>
          </a:p>
          <a:p>
            <a:pPr algn="just">
              <a:buFont typeface="Wingdings" pitchFamily="2" charset="2"/>
              <a:buChar char="Ø"/>
            </a:pPr>
            <a:r>
              <a:rPr lang="sr-Cyrl-RS" sz="2300" dirty="0" smtClean="0">
                <a:latin typeface="Times New Roman" pitchFamily="18" charset="0"/>
                <a:cs typeface="Times New Roman" pitchFamily="18" charset="0"/>
              </a:rPr>
              <a:t>Контрола мора бити усклађена са пословним током. </a:t>
            </a:r>
          </a:p>
          <a:p>
            <a:pPr algn="just">
              <a:buFont typeface="Wingdings" pitchFamily="2" charset="2"/>
              <a:buChar char="Ø"/>
            </a:pPr>
            <a:r>
              <a:rPr lang="sr-Cyrl-RS" sz="2300" dirty="0" smtClean="0">
                <a:latin typeface="Times New Roman" pitchFamily="18" charset="0"/>
                <a:cs typeface="Times New Roman" pitchFamily="18" charset="0"/>
              </a:rPr>
              <a:t>Контрола мора да предложи колективну акцију;</a:t>
            </a:r>
          </a:p>
          <a:p>
            <a:pPr algn="just">
              <a:buFont typeface="Wingdings" pitchFamily="2" charset="2"/>
              <a:buChar char="Ø"/>
            </a:pPr>
            <a:r>
              <a:rPr lang="sr-Cyrl-RS" sz="2300" dirty="0" smtClean="0">
                <a:latin typeface="Times New Roman" pitchFamily="18" charset="0"/>
                <a:cs typeface="Times New Roman" pitchFamily="18" charset="0"/>
              </a:rPr>
              <a:t>Контролу морају да прихвате члнови организације у складу са њиховим циљевима.</a:t>
            </a:r>
            <a:endParaRPr lang="en-US" sz="23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roces menadzmentaa_X7m5.jpg"/>
          <p:cNvPicPr>
            <a:picLocks noGrp="1" noChangeAspect="1"/>
          </p:cNvPicPr>
          <p:nvPr>
            <p:ph idx="1"/>
          </p:nvPr>
        </p:nvPicPr>
        <p:blipFill>
          <a:blip r:embed="rId2"/>
          <a:stretch>
            <a:fillRect/>
          </a:stretch>
        </p:blipFill>
        <p:spPr>
          <a:xfrm>
            <a:off x="1828992" y="1600200"/>
            <a:ext cx="5486015" cy="4525963"/>
          </a:xfrm>
        </p:spPr>
      </p:pic>
      <p:sp>
        <p:nvSpPr>
          <p:cNvPr id="5" name="TextBox 4"/>
          <p:cNvSpPr txBox="1"/>
          <p:nvPr/>
        </p:nvSpPr>
        <p:spPr>
          <a:xfrm>
            <a:off x="285720" y="285728"/>
            <a:ext cx="8501122" cy="1508105"/>
          </a:xfrm>
          <a:prstGeom prst="rect">
            <a:avLst/>
          </a:prstGeom>
          <a:noFill/>
        </p:spPr>
        <p:txBody>
          <a:bodyPr wrap="square" rtlCol="0">
            <a:spAutoFit/>
          </a:bodyPr>
          <a:lstStyle/>
          <a:p>
            <a:pPr algn="just"/>
            <a:r>
              <a:rPr lang="sr-Cyrl-CS" sz="2300" i="1" dirty="0" smtClean="0">
                <a:latin typeface="Times New Roman" pitchFamily="18" charset="0"/>
                <a:cs typeface="Times New Roman" pitchFamily="18" charset="0"/>
              </a:rPr>
              <a:t>„Контрола као функција менаџмента представља процес праћења активности да би се осигурало да су оне извршене као што је планирано и исправљење од било којих значајнијих девијација.“</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4414" y="1643050"/>
            <a:ext cx="8229600" cy="1399032"/>
          </a:xfrm>
        </p:spPr>
        <p:txBody>
          <a:bodyPr>
            <a:normAutofit/>
          </a:bodyPr>
          <a:lstStyle/>
          <a:p>
            <a:r>
              <a:rPr lang="sr-Cyrl-RS" sz="5400" dirty="0" smtClean="0">
                <a:solidFill>
                  <a:schemeClr val="accent1">
                    <a:lumMod val="75000"/>
                  </a:schemeClr>
                </a:solidFill>
                <a:latin typeface="Times New Roman" pitchFamily="18" charset="0"/>
                <a:cs typeface="Times New Roman" pitchFamily="18" charset="0"/>
              </a:rPr>
              <a:t>Хвала на пажњи!!!</a:t>
            </a:r>
            <a:endParaRPr lang="en-US" sz="5400" dirty="0">
              <a:solidFill>
                <a:schemeClr val="accent1">
                  <a:lumMod val="75000"/>
                </a:schemeClr>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57166"/>
            <a:ext cx="8786842" cy="6240518"/>
          </a:xfrm>
        </p:spPr>
        <p:txBody>
          <a:bodyPr>
            <a:normAutofit/>
          </a:bodyPr>
          <a:lstStyle/>
          <a:p>
            <a:pPr algn="just">
              <a:buFont typeface="Wingdings" pitchFamily="2" charset="2"/>
              <a:buChar char="Ø"/>
            </a:pPr>
            <a:r>
              <a:rPr lang="sr-Cyrl-RS" sz="2300" dirty="0" smtClean="0">
                <a:latin typeface="Times New Roman" pitchFamily="18" charset="0"/>
                <a:cs typeface="Times New Roman" pitchFamily="18" charset="0"/>
              </a:rPr>
              <a:t>Чак и када постоје добри предуслови за успешан рад организаије/установе/пројекта итд., као што су: добро дефинисани циљеви, добра организација, добри правци акција и мотивација, не можемо очекивати ефикасан и ефективан рад организације без адекватног система контроле.</a:t>
            </a:r>
          </a:p>
          <a:p>
            <a:pPr algn="just">
              <a:buFont typeface="Wingdings" pitchFamily="2" charset="2"/>
              <a:buChar char="Ø"/>
            </a:pPr>
            <a:endParaRPr lang="sr-Cyrl-RS" sz="2300" dirty="0" smtClean="0">
              <a:latin typeface="Times New Roman" pitchFamily="18" charset="0"/>
              <a:cs typeface="Times New Roman" pitchFamily="18" charset="0"/>
            </a:endParaRPr>
          </a:p>
          <a:p>
            <a:pPr algn="just">
              <a:buFont typeface="Wingdings" pitchFamily="2" charset="2"/>
              <a:buChar char="Ø"/>
            </a:pPr>
            <a:r>
              <a:rPr lang="sr-Cyrl-RS" sz="2300" dirty="0" smtClean="0">
                <a:latin typeface="Times New Roman" pitchFamily="18" charset="0"/>
                <a:cs typeface="Times New Roman" pitchFamily="18" charset="0"/>
              </a:rPr>
              <a:t>Према томе, код планирања активности организације, пошто су установљени општи и специфични циљеви и методе да се они достигну, неопходно је мониторингом и контолом мерити прогрес према овим циљевима који омогућавају менаџерима да уоче девијације од плана, како би педузели одговарајућу акцију на време.</a:t>
            </a:r>
          </a:p>
          <a:p>
            <a:pPr algn="just">
              <a:buNone/>
            </a:pPr>
            <a:endParaRPr lang="sr-Cyrl-RS" sz="2300" dirty="0" smtClean="0">
              <a:latin typeface="Times New Roman" pitchFamily="18" charset="0"/>
              <a:cs typeface="Times New Roman" pitchFamily="18" charset="0"/>
            </a:endParaRPr>
          </a:p>
          <a:p>
            <a:pPr algn="just">
              <a:buFont typeface="Wingdings" pitchFamily="2" charset="2"/>
              <a:buChar char="Ø"/>
            </a:pPr>
            <a:r>
              <a:rPr lang="sr-Cyrl-RS" sz="2300" dirty="0" smtClean="0">
                <a:latin typeface="Times New Roman" pitchFamily="18" charset="0"/>
                <a:cs typeface="Times New Roman" pitchFamily="18" charset="0"/>
              </a:rPr>
              <a:t>Из тих разлога, мониторинг и контрола представљају не само важну већ и неопходну функцију менаџмента.</a:t>
            </a:r>
            <a:endParaRPr lang="en-US" sz="23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85728"/>
            <a:ext cx="8358214" cy="1399032"/>
          </a:xfrm>
        </p:spPr>
        <p:txBody>
          <a:bodyPr>
            <a:normAutofit/>
          </a:bodyPr>
          <a:lstStyle/>
          <a:p>
            <a:pPr algn="ctr"/>
            <a:r>
              <a:rPr lang="sr-Cyrl-RS" sz="4900" dirty="0" smtClean="0">
                <a:solidFill>
                  <a:schemeClr val="accent1">
                    <a:lumMod val="75000"/>
                  </a:schemeClr>
                </a:solidFill>
                <a:latin typeface="Times New Roman" pitchFamily="18" charset="0"/>
                <a:cs typeface="Times New Roman" pitchFamily="18" charset="0"/>
              </a:rPr>
              <a:t>Увод</a:t>
            </a:r>
            <a:r>
              <a:rPr lang="sr-Cyrl-RS" dirty="0" smtClean="0"/>
              <a:t/>
            </a:r>
            <a:br>
              <a:rPr lang="sr-Cyrl-RS" dirty="0" smtClean="0"/>
            </a:br>
            <a:r>
              <a:rPr lang="sr-Cyrl-RS" sz="3200" dirty="0" smtClean="0">
                <a:solidFill>
                  <a:schemeClr val="accent1">
                    <a:lumMod val="75000"/>
                  </a:schemeClr>
                </a:solidFill>
                <a:latin typeface="Times New Roman" pitchFamily="18" charset="0"/>
                <a:cs typeface="Times New Roman" pitchFamily="18" charset="0"/>
              </a:rPr>
              <a:t>Шта су мониторинг и контрола?</a:t>
            </a:r>
            <a:endParaRPr lang="en-US" sz="3200" dirty="0">
              <a:solidFill>
                <a:schemeClr val="accent1">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0" y="1928802"/>
            <a:ext cx="8715436" cy="4572000"/>
          </a:xfrm>
        </p:spPr>
        <p:txBody>
          <a:bodyPr>
            <a:normAutofit/>
          </a:bodyPr>
          <a:lstStyle/>
          <a:p>
            <a:pPr algn="just">
              <a:buFont typeface="Wingdings" pitchFamily="2" charset="2"/>
              <a:buChar char="Ø"/>
            </a:pPr>
            <a:r>
              <a:rPr lang="sr-Cyrl-RS" sz="2300" b="1" dirty="0" smtClean="0">
                <a:latin typeface="Times New Roman" pitchFamily="18" charset="0"/>
                <a:cs typeface="Times New Roman" pitchFamily="18" charset="0"/>
              </a:rPr>
              <a:t>Мониторинг </a:t>
            </a:r>
            <a:r>
              <a:rPr lang="sr-Cyrl-RS" sz="2300" dirty="0" smtClean="0">
                <a:latin typeface="Times New Roman" pitchFamily="18" charset="0"/>
                <a:cs typeface="Times New Roman" pitchFamily="18" charset="0"/>
              </a:rPr>
              <a:t>представља свакодневно праћење активности у току њихове примене у циљу провере да ли се они спроводе по плану и на време. Мониторинг омогућава праћење постојећих активности, испуњење главних догађаја, кадрова, снадбевања, опрема и средстава утрошених на бази буџета.</a:t>
            </a:r>
          </a:p>
          <a:p>
            <a:pPr algn="just">
              <a:buFont typeface="Wingdings" pitchFamily="2" charset="2"/>
              <a:buChar char="Ø"/>
            </a:pPr>
            <a:r>
              <a:rPr lang="sr-Cyrl-RS" sz="2300" b="1" dirty="0" smtClean="0">
                <a:latin typeface="Times New Roman" pitchFamily="18" charset="0"/>
                <a:cs typeface="Times New Roman" pitchFamily="18" charset="0"/>
              </a:rPr>
              <a:t>Мониторинг </a:t>
            </a:r>
            <a:r>
              <a:rPr lang="sr-Cyrl-RS" sz="2300" dirty="0" smtClean="0">
                <a:latin typeface="Times New Roman" pitchFamily="18" charset="0"/>
                <a:cs typeface="Times New Roman" pitchFamily="18" charset="0"/>
              </a:rPr>
              <a:t>омогућава откривање скретања или девијација, тако да се активности могу вратити на прави “колосек”</a:t>
            </a:r>
          </a:p>
          <a:p>
            <a:pPr algn="just">
              <a:buFont typeface="Wingdings" pitchFamily="2" charset="2"/>
              <a:buChar char="Ø"/>
            </a:pPr>
            <a:r>
              <a:rPr lang="sr-Cyrl-CS" sz="2300" b="1" dirty="0" smtClean="0">
                <a:latin typeface="Times New Roman" pitchFamily="18" charset="0"/>
                <a:cs typeface="Times New Roman" pitchFamily="18" charset="0"/>
              </a:rPr>
              <a:t> Мониторинг </a:t>
            </a:r>
            <a:r>
              <a:rPr lang="sr-Cyrl-CS" sz="2300" dirty="0" smtClean="0">
                <a:latin typeface="Times New Roman" pitchFamily="18" charset="0"/>
                <a:cs typeface="Times New Roman" pitchFamily="18" charset="0"/>
              </a:rPr>
              <a:t>региструје шта се то дешава у току активности, без упуштања у резултате тих активности</a:t>
            </a:r>
          </a:p>
          <a:p>
            <a:pPr algn="just">
              <a:buNone/>
            </a:pPr>
            <a:endParaRPr lang="sr-Cyrl-CS" sz="2300" b="1"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85728"/>
            <a:ext cx="8643998" cy="6169080"/>
          </a:xfrm>
        </p:spPr>
        <p:txBody>
          <a:bodyPr>
            <a:normAutofit/>
          </a:bodyPr>
          <a:lstStyle/>
          <a:p>
            <a:pPr algn="just">
              <a:buNone/>
            </a:pPr>
            <a:r>
              <a:rPr lang="sr-Cyrl-RS" sz="2300" dirty="0" smtClean="0">
                <a:latin typeface="Times New Roman" pitchFamily="18" charset="0"/>
                <a:cs typeface="Times New Roman" pitchFamily="18" charset="0"/>
              </a:rPr>
              <a:t>Мониторинг у здравственој заштити има две посебне функције: </a:t>
            </a:r>
          </a:p>
          <a:p>
            <a:pPr algn="just">
              <a:buFont typeface="Wingdings" pitchFamily="2" charset="2"/>
              <a:buChar char="Ø"/>
            </a:pPr>
            <a:r>
              <a:rPr lang="sr-Cyrl-RS" sz="2300" dirty="0" smtClean="0">
                <a:latin typeface="Times New Roman" pitchFamily="18" charset="0"/>
                <a:cs typeface="Times New Roman" pitchFamily="18" charset="0"/>
              </a:rPr>
              <a:t>Припремање мерења индекса зрдавља и околине, регистровање и достављање података,</a:t>
            </a:r>
          </a:p>
          <a:p>
            <a:pPr algn="just">
              <a:buFont typeface="Wingdings" pitchFamily="2" charset="2"/>
              <a:buChar char="Ø"/>
            </a:pPr>
            <a:r>
              <a:rPr lang="sr-Cyrl-RS" sz="2300" dirty="0" smtClean="0">
                <a:latin typeface="Times New Roman" pitchFamily="18" charset="0"/>
                <a:cs typeface="Times New Roman" pitchFamily="18" charset="0"/>
              </a:rPr>
              <a:t>Сређивање и интерпретација ових података са намером да се открију промене здравственог стања популације и њихове околине.</a:t>
            </a:r>
          </a:p>
          <a:p>
            <a:pPr>
              <a:buFont typeface="Wingdings" pitchFamily="2" charset="2"/>
              <a:buChar char="Ø"/>
            </a:pPr>
            <a:endParaRPr lang="en-US" sz="2300" dirty="0">
              <a:latin typeface="Times New Roman" pitchFamily="18" charset="0"/>
              <a:cs typeface="Times New Roman" pitchFamily="18" charset="0"/>
            </a:endParaRPr>
          </a:p>
        </p:txBody>
      </p:sp>
      <p:pic>
        <p:nvPicPr>
          <p:cNvPr id="4" name="Picture 3" descr="monitoring.jpg"/>
          <p:cNvPicPr>
            <a:picLocks noChangeAspect="1"/>
          </p:cNvPicPr>
          <p:nvPr/>
        </p:nvPicPr>
        <p:blipFill>
          <a:blip r:embed="rId2"/>
          <a:stretch>
            <a:fillRect/>
          </a:stretch>
        </p:blipFill>
        <p:spPr>
          <a:xfrm>
            <a:off x="2071670" y="3429000"/>
            <a:ext cx="5137340" cy="223362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71480"/>
            <a:ext cx="8658196" cy="5786478"/>
          </a:xfrm>
        </p:spPr>
        <p:txBody>
          <a:bodyPr>
            <a:normAutofit/>
          </a:bodyPr>
          <a:lstStyle/>
          <a:p>
            <a:pPr marL="457200" indent="-457200" algn="just">
              <a:buNone/>
            </a:pPr>
            <a:r>
              <a:rPr lang="sr-Cyrl-CS" sz="2400" b="1" dirty="0" smtClean="0">
                <a:latin typeface="Times New Roman" pitchFamily="18" charset="0"/>
                <a:cs typeface="Times New Roman" pitchFamily="18" charset="0"/>
              </a:rPr>
              <a:t>    Контрола</a:t>
            </a:r>
            <a:r>
              <a:rPr lang="sr-Cyrl-CS" sz="2400" dirty="0" smtClean="0">
                <a:latin typeface="Times New Roman" pitchFamily="18" charset="0"/>
                <a:cs typeface="Times New Roman" pitchFamily="18" charset="0"/>
              </a:rPr>
              <a:t> се може дефинисати у ужем и у ширем смислу:</a:t>
            </a:r>
            <a:endParaRPr lang="en-US" sz="2400" dirty="0" smtClean="0">
              <a:latin typeface="Times New Roman" pitchFamily="18" charset="0"/>
              <a:cs typeface="Times New Roman" pitchFamily="18" charset="0"/>
            </a:endParaRPr>
          </a:p>
          <a:p>
            <a:pPr marL="457200" lvl="0" indent="-457200" algn="just">
              <a:buNone/>
            </a:pPr>
            <a:endParaRPr lang="sr-Cyrl-CS" sz="2300" dirty="0" smtClean="0">
              <a:latin typeface="Times New Roman" pitchFamily="18" charset="0"/>
              <a:cs typeface="Times New Roman" pitchFamily="18" charset="0"/>
            </a:endParaRPr>
          </a:p>
          <a:p>
            <a:pPr marL="457200" lvl="0" indent="-457200" algn="just">
              <a:buFont typeface="Wingdings" pitchFamily="2" charset="2"/>
              <a:buChar char="Ø"/>
            </a:pPr>
            <a:r>
              <a:rPr lang="sr-Cyrl-CS" sz="2300" b="1" dirty="0" smtClean="0">
                <a:latin typeface="Times New Roman" pitchFamily="18" charset="0"/>
                <a:cs typeface="Times New Roman" pitchFamily="18" charset="0"/>
              </a:rPr>
              <a:t>Контрола у ужем смислу </a:t>
            </a:r>
            <a:r>
              <a:rPr lang="sr-Cyrl-CS" sz="2300" dirty="0" smtClean="0">
                <a:latin typeface="Times New Roman" pitchFamily="18" charset="0"/>
                <a:cs typeface="Times New Roman" pitchFamily="18" charset="0"/>
              </a:rPr>
              <a:t>– (праћење болести) представља процес праћења развоја болести, како би се на време предузеле мере за њено побољшање.</a:t>
            </a:r>
            <a:endParaRPr lang="en-US" sz="2300" dirty="0" smtClean="0">
              <a:latin typeface="Times New Roman" pitchFamily="18" charset="0"/>
              <a:cs typeface="Times New Roman" pitchFamily="18" charset="0"/>
            </a:endParaRPr>
          </a:p>
          <a:p>
            <a:pPr marL="457200" indent="-457200" algn="just">
              <a:buFont typeface="Wingdings" pitchFamily="2" charset="2"/>
              <a:buChar char="Ø"/>
            </a:pPr>
            <a:r>
              <a:rPr lang="sr-Cyrl-CS" sz="2300" b="1" dirty="0" smtClean="0">
                <a:latin typeface="Times New Roman" pitchFamily="18" charset="0"/>
                <a:cs typeface="Times New Roman" pitchFamily="18" charset="0"/>
              </a:rPr>
              <a:t>Контрола у ширем (менаџерском) смислу</a:t>
            </a:r>
            <a:r>
              <a:rPr lang="sr-Cyrl-CS" sz="2300" dirty="0" smtClean="0">
                <a:latin typeface="Times New Roman" pitchFamily="18" charset="0"/>
                <a:cs typeface="Times New Roman" pitchFamily="18" charset="0"/>
              </a:rPr>
              <a:t> – представља процес који мери текући учинак и води ка предодређеном циљу. Основа овог процеса лежи  провери постојећих акција, односно „</a:t>
            </a:r>
            <a:r>
              <a:rPr lang="sr-Cyrl-CS" sz="2300" b="1" dirty="0" smtClean="0">
                <a:latin typeface="Times New Roman" pitchFamily="18" charset="0"/>
                <a:cs typeface="Times New Roman" pitchFamily="18" charset="0"/>
              </a:rPr>
              <a:t>контрола је процес потврђивања да активности које се спроводе одговарју активностима које су планиране.”</a:t>
            </a:r>
          </a:p>
          <a:p>
            <a:pPr marL="457200" indent="-457200" algn="just">
              <a:buNone/>
            </a:pPr>
            <a:r>
              <a:rPr lang="sr-Cyrl-CS" sz="2300" dirty="0" smtClean="0">
                <a:latin typeface="Times New Roman" pitchFamily="18" charset="0"/>
                <a:cs typeface="Times New Roman" pitchFamily="18" charset="0"/>
              </a:rPr>
              <a:t>    Контрола</a:t>
            </a:r>
            <a:r>
              <a:rPr lang="sr-Cyrl-CS" sz="2300" b="1" dirty="0" smtClean="0">
                <a:latin typeface="Times New Roman" pitchFamily="18" charset="0"/>
                <a:cs typeface="Times New Roman" pitchFamily="18" charset="0"/>
              </a:rPr>
              <a:t> </a:t>
            </a:r>
            <a:r>
              <a:rPr lang="sr-Cyrl-CS" sz="2300" dirty="0" smtClean="0">
                <a:latin typeface="Times New Roman" pitchFamily="18" charset="0"/>
                <a:cs typeface="Times New Roman" pitchFamily="18" charset="0"/>
              </a:rPr>
              <a:t>је значи процес који омогућава проверу:</a:t>
            </a:r>
          </a:p>
          <a:p>
            <a:pPr marL="457200" indent="-457200" algn="just">
              <a:buFont typeface="Wingdings" pitchFamily="2" charset="2"/>
              <a:buChar char="Ø"/>
            </a:pPr>
            <a:r>
              <a:rPr lang="sr-Cyrl-CS" sz="2300" dirty="0" smtClean="0">
                <a:latin typeface="Times New Roman" pitchFamily="18" charset="0"/>
                <a:cs typeface="Times New Roman" pitchFamily="18" charset="0"/>
              </a:rPr>
              <a:t>да ли су ресурси добијени,</a:t>
            </a:r>
          </a:p>
          <a:p>
            <a:pPr marL="457200" indent="-457200" algn="just">
              <a:buFont typeface="Wingdings" pitchFamily="2" charset="2"/>
              <a:buChar char="Ø"/>
            </a:pPr>
            <a:r>
              <a:rPr lang="sr-Cyrl-RS" sz="2300" dirty="0" smtClean="0">
                <a:latin typeface="Times New Roman" pitchFamily="18" charset="0"/>
                <a:cs typeface="Times New Roman" pitchFamily="18" charset="0"/>
              </a:rPr>
              <a:t>да ли су ефикасно употребљени за постизање постављених циљева.</a:t>
            </a:r>
            <a:endParaRPr lang="en-US" sz="2300" dirty="0" smtClean="0">
              <a:latin typeface="Times New Roman" pitchFamily="18" charset="0"/>
              <a:cs typeface="Times New Roman" pitchFamily="18" charset="0"/>
            </a:endParaRPr>
          </a:p>
          <a:p>
            <a:pPr>
              <a:buNone/>
            </a:pPr>
            <a:endParaRPr lang="en-US" sz="2300" b="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643050"/>
            <a:ext cx="8229600" cy="5811890"/>
          </a:xfrm>
        </p:spPr>
        <p:txBody>
          <a:bodyPr>
            <a:normAutofit/>
          </a:bodyPr>
          <a:lstStyle/>
          <a:p>
            <a:pPr algn="just">
              <a:buFont typeface="Wingdings" pitchFamily="2" charset="2"/>
              <a:buChar char="Ø"/>
            </a:pPr>
            <a:r>
              <a:rPr lang="sr-Cyrl-RS" sz="2300" dirty="0" smtClean="0">
                <a:latin typeface="Times New Roman" pitchFamily="18" charset="0"/>
                <a:cs typeface="Times New Roman" pitchFamily="18" charset="0"/>
              </a:rPr>
              <a:t>тима,</a:t>
            </a:r>
          </a:p>
          <a:p>
            <a:pPr algn="just">
              <a:buFont typeface="Wingdings" pitchFamily="2" charset="2"/>
              <a:buChar char="Ø"/>
            </a:pPr>
            <a:r>
              <a:rPr lang="sr-Cyrl-RS" sz="2300" dirty="0" smtClean="0">
                <a:latin typeface="Times New Roman" pitchFamily="18" charset="0"/>
                <a:cs typeface="Times New Roman" pitchFamily="18" charset="0"/>
              </a:rPr>
              <a:t>службе-јединице организације,</a:t>
            </a:r>
          </a:p>
          <a:p>
            <a:pPr algn="just">
              <a:buFont typeface="Wingdings" pitchFamily="2" charset="2"/>
              <a:buChar char="Ø"/>
            </a:pPr>
            <a:r>
              <a:rPr lang="sr-Cyrl-RS" sz="2300" dirty="0" smtClean="0">
                <a:latin typeface="Times New Roman" pitchFamily="18" charset="0"/>
                <a:cs typeface="Times New Roman" pitchFamily="18" charset="0"/>
              </a:rPr>
              <a:t>организације/установе,</a:t>
            </a:r>
          </a:p>
          <a:p>
            <a:pPr algn="just">
              <a:buFont typeface="Wingdings" pitchFamily="2" charset="2"/>
              <a:buChar char="Ø"/>
            </a:pPr>
            <a:r>
              <a:rPr lang="sr-Cyrl-RS" sz="2300" dirty="0" smtClean="0">
                <a:latin typeface="Times New Roman" pitchFamily="18" charset="0"/>
                <a:cs typeface="Times New Roman" pitchFamily="18" charset="0"/>
              </a:rPr>
              <a:t>програма,</a:t>
            </a:r>
          </a:p>
          <a:p>
            <a:pPr algn="just">
              <a:buFont typeface="Wingdings" pitchFamily="2" charset="2"/>
              <a:buChar char="Ø"/>
            </a:pPr>
            <a:r>
              <a:rPr lang="sr-Cyrl-RS" sz="2300" dirty="0" smtClean="0">
                <a:latin typeface="Times New Roman" pitchFamily="18" charset="0"/>
                <a:cs typeface="Times New Roman" pitchFamily="18" charset="0"/>
              </a:rPr>
              <a:t>пројекта,</a:t>
            </a:r>
          </a:p>
          <a:p>
            <a:pPr algn="just">
              <a:buNone/>
            </a:pPr>
            <a:r>
              <a:rPr lang="sr-Cyrl-RS" sz="2300" dirty="0" smtClean="0">
                <a:latin typeface="Times New Roman" pitchFamily="18" charset="0"/>
                <a:cs typeface="Times New Roman" pitchFamily="18" charset="0"/>
              </a:rPr>
              <a:t> већ и на праћењу рализације:</a:t>
            </a:r>
          </a:p>
          <a:p>
            <a:pPr algn="just">
              <a:buFont typeface="Wingdings" pitchFamily="2" charset="2"/>
              <a:buChar char="Ø"/>
            </a:pPr>
            <a:r>
              <a:rPr lang="sr-Cyrl-RS" sz="2300" dirty="0" smtClean="0">
                <a:latin typeface="Times New Roman" pitchFamily="18" charset="0"/>
                <a:cs typeface="Times New Roman" pitchFamily="18" charset="0"/>
              </a:rPr>
              <a:t>политике и стратегије, односно стратешких планова,</a:t>
            </a:r>
          </a:p>
          <a:p>
            <a:pPr algn="just">
              <a:buFont typeface="Wingdings" pitchFamily="2" charset="2"/>
              <a:buChar char="Ø"/>
            </a:pPr>
            <a:r>
              <a:rPr lang="sr-Cyrl-RS" sz="2300" dirty="0" smtClean="0">
                <a:latin typeface="Times New Roman" pitchFamily="18" charset="0"/>
                <a:cs typeface="Times New Roman" pitchFamily="18" charset="0"/>
              </a:rPr>
              <a:t>тактичких планова, и</a:t>
            </a:r>
          </a:p>
          <a:p>
            <a:pPr algn="just">
              <a:buFont typeface="Wingdings" pitchFamily="2" charset="2"/>
              <a:buChar char="Ø"/>
            </a:pPr>
            <a:r>
              <a:rPr lang="sr-Cyrl-RS" sz="2300" dirty="0" smtClean="0">
                <a:latin typeface="Times New Roman" pitchFamily="18" charset="0"/>
                <a:cs typeface="Times New Roman" pitchFamily="18" charset="0"/>
              </a:rPr>
              <a:t>оперативних планова.</a:t>
            </a:r>
          </a:p>
          <a:p>
            <a:pPr algn="just">
              <a:buFont typeface="Wingdings" pitchFamily="2" charset="2"/>
              <a:buChar char="Ø"/>
            </a:pPr>
            <a:endParaRPr lang="sr-Cyrl-RS" sz="2300" dirty="0" smtClean="0">
              <a:latin typeface="Times New Roman" pitchFamily="18" charset="0"/>
              <a:cs typeface="Times New Roman" pitchFamily="18" charset="0"/>
            </a:endParaRPr>
          </a:p>
          <a:p>
            <a:pPr algn="just">
              <a:buFont typeface="Wingdings" pitchFamily="2" charset="2"/>
              <a:buChar char="Ø"/>
            </a:pPr>
            <a:endParaRPr lang="en-US" sz="2300" dirty="0">
              <a:latin typeface="Times New Roman" pitchFamily="18" charset="0"/>
              <a:cs typeface="Times New Roman" pitchFamily="18" charset="0"/>
            </a:endParaRPr>
          </a:p>
        </p:txBody>
      </p:sp>
      <p:sp>
        <p:nvSpPr>
          <p:cNvPr id="4" name="TextBox 3"/>
          <p:cNvSpPr txBox="1"/>
          <p:nvPr/>
        </p:nvSpPr>
        <p:spPr>
          <a:xfrm>
            <a:off x="428596" y="500042"/>
            <a:ext cx="8286808" cy="1154162"/>
          </a:xfrm>
          <a:prstGeom prst="rect">
            <a:avLst/>
          </a:prstGeom>
          <a:noFill/>
        </p:spPr>
        <p:txBody>
          <a:bodyPr wrap="square" rtlCol="0">
            <a:spAutoFit/>
          </a:bodyPr>
          <a:lstStyle/>
          <a:p>
            <a:pPr algn="just">
              <a:buNone/>
            </a:pPr>
            <a:r>
              <a:rPr lang="sr-Cyrl-RS" sz="2300" dirty="0" smtClean="0">
                <a:latin typeface="Times New Roman" pitchFamily="18" charset="0"/>
                <a:cs typeface="Times New Roman" pitchFamily="18" charset="0"/>
              </a:rPr>
              <a:t>Ако се пође од тога да контролом вршимо поређење осталих активности у односу на планиране, онда се мониторинг и контрола могу вршити не само на нивоу:</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285860"/>
            <a:ext cx="8229600" cy="1071570"/>
          </a:xfrm>
        </p:spPr>
        <p:txBody>
          <a:bodyPr>
            <a:normAutofit/>
          </a:bodyPr>
          <a:lstStyle/>
          <a:p>
            <a:pPr algn="just">
              <a:buFont typeface="Wingdings" pitchFamily="2" charset="2"/>
              <a:buChar char="Ø"/>
            </a:pPr>
            <a:r>
              <a:rPr lang="sr-Cyrl-RS" sz="2300" b="1" dirty="0" smtClean="0">
                <a:latin typeface="Times New Roman" pitchFamily="18" charset="0"/>
                <a:cs typeface="Times New Roman" pitchFamily="18" charset="0"/>
              </a:rPr>
              <a:t>стручна </a:t>
            </a:r>
            <a:r>
              <a:rPr lang="sr-Cyrl-RS" sz="2300" dirty="0" smtClean="0">
                <a:latin typeface="Times New Roman" pitchFamily="18" charset="0"/>
                <a:cs typeface="Times New Roman" pitchFamily="18" charset="0"/>
              </a:rPr>
              <a:t>(интерна и екстерна),</a:t>
            </a:r>
          </a:p>
          <a:p>
            <a:pPr algn="just">
              <a:buFont typeface="Wingdings" pitchFamily="2" charset="2"/>
              <a:buChar char="Ø"/>
            </a:pPr>
            <a:r>
              <a:rPr lang="sr-Cyrl-RS" sz="2300" b="1" dirty="0" smtClean="0">
                <a:latin typeface="Times New Roman" pitchFamily="18" charset="0"/>
                <a:cs typeface="Times New Roman" pitchFamily="18" charset="0"/>
              </a:rPr>
              <a:t>материјална </a:t>
            </a:r>
            <a:r>
              <a:rPr lang="sr-Cyrl-RS" sz="2300" dirty="0" smtClean="0">
                <a:latin typeface="Times New Roman" pitchFamily="18" charset="0"/>
                <a:cs typeface="Times New Roman" pitchFamily="18" charset="0"/>
              </a:rPr>
              <a:t>(финансијска и економска).</a:t>
            </a:r>
          </a:p>
          <a:p>
            <a:pPr algn="just">
              <a:buNone/>
            </a:pPr>
            <a:endParaRPr lang="sr-Cyrl-RS" sz="2300" dirty="0" smtClean="0">
              <a:latin typeface="Times New Roman" pitchFamily="18" charset="0"/>
              <a:cs typeface="Times New Roman" pitchFamily="18" charset="0"/>
            </a:endParaRPr>
          </a:p>
          <a:p>
            <a:pPr algn="just">
              <a:buNone/>
            </a:pPr>
            <a:endParaRPr lang="sr-Cyrl-RS" sz="2300" dirty="0" smtClean="0">
              <a:latin typeface="Times New Roman" pitchFamily="18" charset="0"/>
              <a:cs typeface="Times New Roman" pitchFamily="18" charset="0"/>
            </a:endParaRPr>
          </a:p>
          <a:p>
            <a:pPr algn="just">
              <a:buFont typeface="Wingdings" pitchFamily="2" charset="2"/>
              <a:buChar char="Ø"/>
            </a:pPr>
            <a:endParaRPr lang="en-US" sz="2300" dirty="0">
              <a:latin typeface="Times New Roman" pitchFamily="18" charset="0"/>
              <a:cs typeface="Times New Roman" pitchFamily="18" charset="0"/>
            </a:endParaRPr>
          </a:p>
        </p:txBody>
      </p:sp>
      <p:pic>
        <p:nvPicPr>
          <p:cNvPr id="4" name="Picture 3" descr="CentredImage,364840,en.jpg"/>
          <p:cNvPicPr>
            <a:picLocks noChangeAspect="1"/>
          </p:cNvPicPr>
          <p:nvPr/>
        </p:nvPicPr>
        <p:blipFill>
          <a:blip r:embed="rId2"/>
          <a:stretch>
            <a:fillRect/>
          </a:stretch>
        </p:blipFill>
        <p:spPr>
          <a:xfrm>
            <a:off x="6215074" y="4429132"/>
            <a:ext cx="1928816" cy="1928816"/>
          </a:xfrm>
          <a:prstGeom prst="rect">
            <a:avLst/>
          </a:prstGeom>
        </p:spPr>
      </p:pic>
      <p:sp>
        <p:nvSpPr>
          <p:cNvPr id="5" name="TextBox 4"/>
          <p:cNvSpPr txBox="1"/>
          <p:nvPr/>
        </p:nvSpPr>
        <p:spPr>
          <a:xfrm>
            <a:off x="428596" y="2428868"/>
            <a:ext cx="8358246" cy="1862048"/>
          </a:xfrm>
          <a:prstGeom prst="rect">
            <a:avLst/>
          </a:prstGeom>
          <a:noFill/>
        </p:spPr>
        <p:txBody>
          <a:bodyPr wrap="square" rtlCol="0">
            <a:spAutoFit/>
          </a:bodyPr>
          <a:lstStyle/>
          <a:p>
            <a:pPr algn="just"/>
            <a:r>
              <a:rPr lang="sr-Cyrl-RS" sz="2300" dirty="0" smtClean="0">
                <a:latin typeface="Times New Roman" pitchFamily="18" charset="0"/>
                <a:cs typeface="Times New Roman" pitchFamily="18" charset="0"/>
              </a:rPr>
              <a:t>Овакве врсте контроле, које у свој фокус стављају извршења активности у односу на планирано, сагледавање извесних девијација од планираних активности и “тражење грешака” без предузимања одговарајућих мера за њинјово отклањање називају се </a:t>
            </a:r>
            <a:r>
              <a:rPr lang="sr-Cyrl-RS" sz="2300" b="1" dirty="0" smtClean="0">
                <a:latin typeface="Times New Roman" pitchFamily="18" charset="0"/>
                <a:cs typeface="Times New Roman" pitchFamily="18" charset="0"/>
              </a:rPr>
              <a:t>класичне контроле</a:t>
            </a:r>
            <a:endParaRPr lang="en-US" sz="2300" dirty="0"/>
          </a:p>
        </p:txBody>
      </p:sp>
      <p:sp>
        <p:nvSpPr>
          <p:cNvPr id="6" name="TextBox 5"/>
          <p:cNvSpPr txBox="1"/>
          <p:nvPr/>
        </p:nvSpPr>
        <p:spPr>
          <a:xfrm>
            <a:off x="428596" y="357166"/>
            <a:ext cx="8286808" cy="800219"/>
          </a:xfrm>
          <a:prstGeom prst="rect">
            <a:avLst/>
          </a:prstGeom>
          <a:noFill/>
        </p:spPr>
        <p:txBody>
          <a:bodyPr wrap="square" rtlCol="0">
            <a:spAutoFit/>
          </a:bodyPr>
          <a:lstStyle/>
          <a:p>
            <a:pPr algn="just">
              <a:buNone/>
            </a:pPr>
            <a:r>
              <a:rPr lang="sr-Cyrl-RS" sz="2300" dirty="0" smtClean="0">
                <a:latin typeface="Times New Roman" pitchFamily="18" charset="0"/>
                <a:cs typeface="Times New Roman" pitchFamily="18" charset="0"/>
              </a:rPr>
              <a:t>Што се тиче контоле на нивоу организације/установа, програма или пројекта она може бити:</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428604"/>
            <a:ext cx="8501122" cy="2569934"/>
          </a:xfrm>
          <a:prstGeom prst="rect">
            <a:avLst/>
          </a:prstGeom>
          <a:noFill/>
        </p:spPr>
        <p:txBody>
          <a:bodyPr wrap="square" rtlCol="0">
            <a:spAutoFit/>
          </a:bodyPr>
          <a:lstStyle/>
          <a:p>
            <a:pPr algn="just">
              <a:buNone/>
            </a:pPr>
            <a:r>
              <a:rPr lang="sr-Cyrl-RS" sz="2300" dirty="0" smtClean="0">
                <a:latin typeface="Times New Roman" pitchFamily="18" charset="0"/>
                <a:cs typeface="Times New Roman" pitchFamily="18" charset="0"/>
              </a:rPr>
              <a:t>Временом се прихвата један нов приступ у мониторингу и контроли чији је циљ не само праћење активности и откривање одступања и грешака у односу на планиране активности, већ и отклањање одступања и грешака и враћање  активности на прави колосек. Овај нов приступ, назван од Трил-а контролинг, који се спроводи од највишег нивоа менаџмента и менаџера је у ствари управљање контолом у читавом процесу.</a:t>
            </a:r>
          </a:p>
        </p:txBody>
      </p:sp>
      <p:sp>
        <p:nvSpPr>
          <p:cNvPr id="5" name="TextBox 4"/>
          <p:cNvSpPr txBox="1"/>
          <p:nvPr/>
        </p:nvSpPr>
        <p:spPr>
          <a:xfrm>
            <a:off x="285720" y="3357562"/>
            <a:ext cx="8572560" cy="1862048"/>
          </a:xfrm>
          <a:prstGeom prst="rect">
            <a:avLst/>
          </a:prstGeom>
          <a:noFill/>
        </p:spPr>
        <p:txBody>
          <a:bodyPr wrap="square" rtlCol="0">
            <a:spAutoFit/>
          </a:bodyPr>
          <a:lstStyle/>
          <a:p>
            <a:pPr algn="just">
              <a:buNone/>
            </a:pPr>
            <a:r>
              <a:rPr lang="sr-Cyrl-RS" sz="2300" dirty="0" smtClean="0">
                <a:latin typeface="Times New Roman" pitchFamily="18" charset="0"/>
                <a:cs typeface="Times New Roman" pitchFamily="18" charset="0"/>
              </a:rPr>
              <a:t>Контролинг кога је Трил назвао “навигатор здравственог менаџмента” може се примењивати код праћења и контроле:</a:t>
            </a:r>
          </a:p>
          <a:p>
            <a:pPr algn="just">
              <a:buNone/>
            </a:pPr>
            <a:endParaRPr lang="sr-Cyrl-RS" sz="2300" dirty="0" smtClean="0">
              <a:latin typeface="Times New Roman" pitchFamily="18" charset="0"/>
              <a:cs typeface="Times New Roman" pitchFamily="18" charset="0"/>
            </a:endParaRPr>
          </a:p>
          <a:p>
            <a:pPr algn="just">
              <a:buFont typeface="Wingdings" pitchFamily="2" charset="2"/>
              <a:buChar char="Ø"/>
            </a:pPr>
            <a:r>
              <a:rPr lang="sr-Cyrl-RS" sz="2300" dirty="0">
                <a:solidFill>
                  <a:schemeClr val="accent2">
                    <a:lumMod val="60000"/>
                    <a:lumOff val="40000"/>
                  </a:schemeClr>
                </a:solidFill>
                <a:latin typeface="Times New Roman" pitchFamily="18" charset="0"/>
                <a:cs typeface="Times New Roman" pitchFamily="18" charset="0"/>
              </a:rPr>
              <a:t> </a:t>
            </a:r>
            <a:r>
              <a:rPr lang="sr-Cyrl-RS" sz="2300" dirty="0" smtClean="0">
                <a:latin typeface="Times New Roman" pitchFamily="18" charset="0"/>
                <a:cs typeface="Times New Roman" pitchFamily="18" charset="0"/>
              </a:rPr>
              <a:t>стратешкох планова, и </a:t>
            </a:r>
          </a:p>
          <a:p>
            <a:pPr algn="just">
              <a:buFont typeface="Wingdings" pitchFamily="2" charset="2"/>
              <a:buChar char="Ø"/>
            </a:pPr>
            <a:r>
              <a:rPr lang="sr-Cyrl-RS" sz="2300" dirty="0" smtClean="0">
                <a:solidFill>
                  <a:schemeClr val="accent2">
                    <a:lumMod val="60000"/>
                    <a:lumOff val="40000"/>
                  </a:schemeClr>
                </a:solidFill>
                <a:latin typeface="Times New Roman" pitchFamily="18" charset="0"/>
                <a:cs typeface="Times New Roman" pitchFamily="18" charset="0"/>
              </a:rPr>
              <a:t> </a:t>
            </a:r>
            <a:r>
              <a:rPr lang="sr-Cyrl-RS" sz="2300" dirty="0" smtClean="0">
                <a:latin typeface="Times New Roman" pitchFamily="18" charset="0"/>
                <a:cs typeface="Times New Roman" pitchFamily="18" charset="0"/>
              </a:rPr>
              <a:t>оперативних планова</a:t>
            </a:r>
            <a:endParaRPr lang="sr-Cyrl-RS" sz="2300" dirty="0" smtClean="0">
              <a:solidFill>
                <a:schemeClr val="accent2">
                  <a:lumMod val="60000"/>
                  <a:lumOff val="40000"/>
                </a:schemeClr>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461</TotalTime>
  <Words>1435</Words>
  <Application>Microsoft Office PowerPoint</Application>
  <PresentationFormat>On-screen Show (4:3)</PresentationFormat>
  <Paragraphs>120</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  Mенаџментска контрола </vt:lpstr>
      <vt:lpstr>После проучавања менаџментске контроле бићете у могућности да разматрате о следећим питањима:  </vt:lpstr>
      <vt:lpstr>PowerPoint Presentation</vt:lpstr>
      <vt:lpstr>Увод Шта су мониторинг и контрола?</vt:lpstr>
      <vt:lpstr>PowerPoint Presentation</vt:lpstr>
      <vt:lpstr>PowerPoint Presentation</vt:lpstr>
      <vt:lpstr>PowerPoint Presentation</vt:lpstr>
      <vt:lpstr>PowerPoint Presentation</vt:lpstr>
      <vt:lpstr>PowerPoint Presentation</vt:lpstr>
      <vt:lpstr>Менаџментска контрола</vt:lpstr>
      <vt:lpstr>Графикон: процес контроле према Моклеру</vt:lpstr>
      <vt:lpstr>Врсте контроле</vt:lpstr>
      <vt:lpstr>PowerPoint Presentation</vt:lpstr>
      <vt:lpstr>PowerPoint Presentation</vt:lpstr>
      <vt:lpstr>PowerPoint Presentation</vt:lpstr>
      <vt:lpstr>Спровођење мониторинга и контроле </vt:lpstr>
      <vt:lpstr>PowerPoint Presentation</vt:lpstr>
      <vt:lpstr>Вредности мониторинга и контроле </vt:lpstr>
      <vt:lpstr>Принципи и правила контролисања</vt:lpstr>
      <vt:lpstr>Карактеристике ефективне контроле</vt:lpstr>
      <vt:lpstr>PowerPoint Presentation</vt:lpstr>
      <vt:lpstr>Хвала на пажњи!!!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Mенаџментска контрола</dc:title>
  <dc:creator>P C</dc:creator>
  <cp:lastModifiedBy>Ceca</cp:lastModifiedBy>
  <cp:revision>41</cp:revision>
  <dcterms:created xsi:type="dcterms:W3CDTF">2015-10-08T17:43:04Z</dcterms:created>
  <dcterms:modified xsi:type="dcterms:W3CDTF">2016-09-19T11:42:18Z</dcterms:modified>
</cp:coreProperties>
</file>